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20" r:id="rId1"/>
  </p:sldMasterIdLst>
  <p:notesMasterIdLst>
    <p:notesMasterId r:id="rId15"/>
  </p:notesMasterIdLst>
  <p:handoutMasterIdLst>
    <p:handoutMasterId r:id="rId16"/>
  </p:handoutMasterIdLst>
  <p:sldIdLst>
    <p:sldId id="262" r:id="rId2"/>
    <p:sldId id="298" r:id="rId3"/>
    <p:sldId id="306" r:id="rId4"/>
    <p:sldId id="325" r:id="rId5"/>
    <p:sldId id="326" r:id="rId6"/>
    <p:sldId id="323" r:id="rId7"/>
    <p:sldId id="321" r:id="rId8"/>
    <p:sldId id="268" r:id="rId9"/>
    <p:sldId id="310" r:id="rId10"/>
    <p:sldId id="312" r:id="rId11"/>
    <p:sldId id="320" r:id="rId12"/>
    <p:sldId id="322" r:id="rId13"/>
    <p:sldId id="319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4C78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3177" autoAdjust="0"/>
    <p:restoredTop sz="94660" autoAdjust="0"/>
  </p:normalViewPr>
  <p:slideViewPr>
    <p:cSldViewPr>
      <p:cViewPr varScale="1">
        <p:scale>
          <a:sx n="114" d="100"/>
          <a:sy n="114" d="100"/>
        </p:scale>
        <p:origin x="1146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95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7F931A-E8C6-4C8E-9DE0-A84278B38B59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0B5693-0381-423E-97FF-4372C1EF4544}">
      <dgm:prSet/>
      <dgm:spPr/>
      <dgm:t>
        <a:bodyPr/>
        <a:lstStyle/>
        <a:p>
          <a:pPr rtl="0"/>
          <a:r>
            <a:rPr lang="en-US" b="0" baseline="0" dirty="0"/>
            <a:t>Opportunity:</a:t>
          </a:r>
          <a:endParaRPr lang="en-GB" dirty="0"/>
        </a:p>
      </dgm:t>
    </dgm:pt>
    <dgm:pt modelId="{8DF1672D-BB55-4BFD-846E-C70146D23719}" type="parTrans" cxnId="{B4D5E68D-D784-4522-9746-B011A036211F}">
      <dgm:prSet/>
      <dgm:spPr/>
      <dgm:t>
        <a:bodyPr/>
        <a:lstStyle/>
        <a:p>
          <a:endParaRPr lang="en-GB"/>
        </a:p>
      </dgm:t>
    </dgm:pt>
    <dgm:pt modelId="{5F97097D-869C-4ECF-BC26-E07A835B42C4}" type="sibTrans" cxnId="{B4D5E68D-D784-4522-9746-B011A036211F}">
      <dgm:prSet/>
      <dgm:spPr/>
      <dgm:t>
        <a:bodyPr/>
        <a:lstStyle/>
        <a:p>
          <a:endParaRPr lang="en-GB"/>
        </a:p>
      </dgm:t>
    </dgm:pt>
    <dgm:pt modelId="{110F48F0-C05B-40E0-8BB1-C440ECEAF614}">
      <dgm:prSet/>
      <dgm:spPr/>
      <dgm:t>
        <a:bodyPr/>
        <a:lstStyle/>
        <a:p>
          <a:pPr rtl="0"/>
          <a:r>
            <a:rPr lang="en-GB" dirty="0"/>
            <a:t>Interference between cores and applications</a:t>
          </a:r>
        </a:p>
      </dgm:t>
    </dgm:pt>
    <dgm:pt modelId="{CD33E3D7-E50D-4A00-883F-8424108A3200}" type="parTrans" cxnId="{D99B0D01-378B-4D59-A4BA-173847B62F92}">
      <dgm:prSet/>
      <dgm:spPr/>
      <dgm:t>
        <a:bodyPr/>
        <a:lstStyle/>
        <a:p>
          <a:endParaRPr lang="en-GB"/>
        </a:p>
      </dgm:t>
    </dgm:pt>
    <dgm:pt modelId="{B111BB8F-0A99-4F40-8BD8-1FD11F0B6F26}" type="sibTrans" cxnId="{D99B0D01-378B-4D59-A4BA-173847B62F92}">
      <dgm:prSet/>
      <dgm:spPr/>
      <dgm:t>
        <a:bodyPr/>
        <a:lstStyle/>
        <a:p>
          <a:endParaRPr lang="en-GB"/>
        </a:p>
      </dgm:t>
    </dgm:pt>
    <dgm:pt modelId="{9A7A3242-9316-410D-B9A0-1940F7060DA9}">
      <dgm:prSet/>
      <dgm:spPr/>
      <dgm:t>
        <a:bodyPr/>
        <a:lstStyle/>
        <a:p>
          <a:pPr rtl="0"/>
          <a:r>
            <a:rPr lang="en-US" b="0" baseline="0" dirty="0"/>
            <a:t>PROXIMA Solution:</a:t>
          </a:r>
          <a:endParaRPr lang="en-GB" dirty="0"/>
        </a:p>
      </dgm:t>
    </dgm:pt>
    <dgm:pt modelId="{9C8C2808-3F7A-4010-9D1A-3BF9EADC7848}" type="parTrans" cxnId="{983227AB-C2CC-4132-A5B8-4E1306FE6E31}">
      <dgm:prSet/>
      <dgm:spPr/>
      <dgm:t>
        <a:bodyPr/>
        <a:lstStyle/>
        <a:p>
          <a:endParaRPr lang="en-GB"/>
        </a:p>
      </dgm:t>
    </dgm:pt>
    <dgm:pt modelId="{C27CDB49-EA77-4FF6-8EB0-574FC92AE88D}" type="sibTrans" cxnId="{983227AB-C2CC-4132-A5B8-4E1306FE6E31}">
      <dgm:prSet/>
      <dgm:spPr/>
      <dgm:t>
        <a:bodyPr/>
        <a:lstStyle/>
        <a:p>
          <a:endParaRPr lang="en-GB"/>
        </a:p>
      </dgm:t>
    </dgm:pt>
    <dgm:pt modelId="{6FF988CD-28B6-4DB4-B8F5-4B8755D48943}">
      <dgm:prSet/>
      <dgm:spPr/>
      <dgm:t>
        <a:bodyPr/>
        <a:lstStyle/>
        <a:p>
          <a:pPr rtl="0"/>
          <a:r>
            <a:rPr lang="en-US" dirty="0"/>
            <a:t>Multiple applications onto the same multicore hardware</a:t>
          </a:r>
          <a:endParaRPr lang="en-GB" dirty="0"/>
        </a:p>
      </dgm:t>
    </dgm:pt>
    <dgm:pt modelId="{0F6333B1-D12E-4296-B3FE-71EFF428BDF2}" type="parTrans" cxnId="{00583391-BFD3-475F-8A79-9EEA8D480766}">
      <dgm:prSet/>
      <dgm:spPr/>
      <dgm:t>
        <a:bodyPr/>
        <a:lstStyle/>
        <a:p>
          <a:endParaRPr lang="en-GB"/>
        </a:p>
      </dgm:t>
    </dgm:pt>
    <dgm:pt modelId="{359DB15C-4E2B-43A4-ABD2-7BDFB9B7F1E0}" type="sibTrans" cxnId="{00583391-BFD3-475F-8A79-9EEA8D480766}">
      <dgm:prSet/>
      <dgm:spPr/>
      <dgm:t>
        <a:bodyPr/>
        <a:lstStyle/>
        <a:p>
          <a:endParaRPr lang="en-GB"/>
        </a:p>
      </dgm:t>
    </dgm:pt>
    <dgm:pt modelId="{BE9E70CD-FCBD-4471-B93C-9D0A15841865}">
      <dgm:prSet/>
      <dgm:spPr/>
      <dgm:t>
        <a:bodyPr/>
        <a:lstStyle/>
        <a:p>
          <a:r>
            <a:rPr lang="en-US" b="0" baseline="0" dirty="0"/>
            <a:t>Challenge:</a:t>
          </a:r>
          <a:endParaRPr lang="en-GB" dirty="0"/>
        </a:p>
      </dgm:t>
    </dgm:pt>
    <dgm:pt modelId="{6879F18D-4E1E-4046-95F9-D2B7E5F5608E}" type="parTrans" cxnId="{C6358C01-D052-447D-B2F2-FE313DDC3AF9}">
      <dgm:prSet/>
      <dgm:spPr/>
      <dgm:t>
        <a:bodyPr/>
        <a:lstStyle/>
        <a:p>
          <a:endParaRPr lang="en-GB"/>
        </a:p>
      </dgm:t>
    </dgm:pt>
    <dgm:pt modelId="{32844A82-BCC4-4A8F-B25E-BC820D0354D6}" type="sibTrans" cxnId="{C6358C01-D052-447D-B2F2-FE313DDC3AF9}">
      <dgm:prSet/>
      <dgm:spPr/>
      <dgm:t>
        <a:bodyPr/>
        <a:lstStyle/>
        <a:p>
          <a:endParaRPr lang="en-GB"/>
        </a:p>
      </dgm:t>
    </dgm:pt>
    <dgm:pt modelId="{66915167-7028-4B1C-9787-1052F036CE46}">
      <dgm:prSet/>
      <dgm:spPr/>
      <dgm:t>
        <a:bodyPr/>
        <a:lstStyle/>
        <a:p>
          <a:pPr rtl="0"/>
          <a:r>
            <a:rPr lang="en-GB" dirty="0"/>
            <a:t>Probabilistic Timing Analysis of interferences</a:t>
          </a:r>
        </a:p>
      </dgm:t>
    </dgm:pt>
    <dgm:pt modelId="{055F94D5-3879-4204-9008-2E4F637FB4C5}" type="parTrans" cxnId="{B400AE94-6449-4964-957B-852C3E3514F4}">
      <dgm:prSet/>
      <dgm:spPr/>
      <dgm:t>
        <a:bodyPr/>
        <a:lstStyle/>
        <a:p>
          <a:endParaRPr lang="en-GB"/>
        </a:p>
      </dgm:t>
    </dgm:pt>
    <dgm:pt modelId="{11C59254-01C3-4E30-9212-7EB1B59BAE6A}" type="sibTrans" cxnId="{B400AE94-6449-4964-957B-852C3E3514F4}">
      <dgm:prSet/>
      <dgm:spPr/>
      <dgm:t>
        <a:bodyPr/>
        <a:lstStyle/>
        <a:p>
          <a:endParaRPr lang="en-GB"/>
        </a:p>
      </dgm:t>
    </dgm:pt>
    <dgm:pt modelId="{07E9B8F5-24E6-42F5-A356-C1158C222CDB}">
      <dgm:prSet/>
      <dgm:spPr/>
      <dgm:t>
        <a:bodyPr/>
        <a:lstStyle/>
        <a:p>
          <a:pPr rtl="0"/>
          <a:r>
            <a:rPr lang="en-GB" dirty="0"/>
            <a:t>Time-</a:t>
          </a:r>
          <a:r>
            <a:rPr lang="en-GB" dirty="0" err="1"/>
            <a:t>randomizated</a:t>
          </a:r>
          <a:r>
            <a:rPr lang="en-GB" dirty="0"/>
            <a:t> hardware and software</a:t>
          </a:r>
        </a:p>
      </dgm:t>
    </dgm:pt>
    <dgm:pt modelId="{DA8D8E42-0FF9-4E02-AB76-DFA449BE9AEA}" type="parTrans" cxnId="{6F836A48-1D20-4CC3-B8BA-48AADF6B9E69}">
      <dgm:prSet/>
      <dgm:spPr/>
      <dgm:t>
        <a:bodyPr/>
        <a:lstStyle/>
        <a:p>
          <a:endParaRPr lang="en-GB"/>
        </a:p>
      </dgm:t>
    </dgm:pt>
    <dgm:pt modelId="{0668A5C2-FD5D-4E2E-86F2-926A4FB22F0F}" type="sibTrans" cxnId="{6F836A48-1D20-4CC3-B8BA-48AADF6B9E69}">
      <dgm:prSet/>
      <dgm:spPr/>
      <dgm:t>
        <a:bodyPr/>
        <a:lstStyle/>
        <a:p>
          <a:endParaRPr lang="en-GB"/>
        </a:p>
      </dgm:t>
    </dgm:pt>
    <dgm:pt modelId="{1834F65E-B30C-44C9-BBF1-3FE330B5A926}">
      <dgm:prSet/>
      <dgm:spPr/>
      <dgm:t>
        <a:bodyPr/>
        <a:lstStyle/>
        <a:p>
          <a:pPr rtl="0"/>
          <a:r>
            <a:rPr lang="en-GB" dirty="0"/>
            <a:t>Composable software platform</a:t>
          </a:r>
        </a:p>
      </dgm:t>
    </dgm:pt>
    <dgm:pt modelId="{269BD82B-97BB-44C4-964A-E24BF2C6DE3A}" type="sibTrans" cxnId="{B9D5CD60-AC11-402A-84A1-FAB9AAF4F925}">
      <dgm:prSet/>
      <dgm:spPr/>
      <dgm:t>
        <a:bodyPr/>
        <a:lstStyle/>
        <a:p>
          <a:endParaRPr lang="en-GB"/>
        </a:p>
      </dgm:t>
    </dgm:pt>
    <dgm:pt modelId="{8D313ECF-E427-426B-ACD0-1421FB1FAC78}" type="parTrans" cxnId="{B9D5CD60-AC11-402A-84A1-FAB9AAF4F925}">
      <dgm:prSet/>
      <dgm:spPr/>
      <dgm:t>
        <a:bodyPr/>
        <a:lstStyle/>
        <a:p>
          <a:endParaRPr lang="en-GB"/>
        </a:p>
      </dgm:t>
    </dgm:pt>
    <dgm:pt modelId="{76670B14-18E1-4EA7-B631-7986B62E0AD9}">
      <dgm:prSet/>
      <dgm:spPr/>
      <dgm:t>
        <a:bodyPr/>
        <a:lstStyle/>
        <a:p>
          <a:pPr rtl="0"/>
          <a:r>
            <a:rPr lang="en-GB" dirty="0"/>
            <a:t>Tool and platform support</a:t>
          </a:r>
        </a:p>
      </dgm:t>
    </dgm:pt>
    <dgm:pt modelId="{F7386393-FC4E-4220-9EAC-E5B793ADD836}" type="parTrans" cxnId="{9F83C014-7DBB-4DA1-8F6B-C496192D54F1}">
      <dgm:prSet/>
      <dgm:spPr/>
      <dgm:t>
        <a:bodyPr/>
        <a:lstStyle/>
        <a:p>
          <a:endParaRPr lang="en-GB"/>
        </a:p>
      </dgm:t>
    </dgm:pt>
    <dgm:pt modelId="{4A03DE7B-63E4-4127-9A84-7B3D9250BF7C}" type="sibTrans" cxnId="{9F83C014-7DBB-4DA1-8F6B-C496192D54F1}">
      <dgm:prSet/>
      <dgm:spPr/>
      <dgm:t>
        <a:bodyPr/>
        <a:lstStyle/>
        <a:p>
          <a:endParaRPr lang="en-GB"/>
        </a:p>
      </dgm:t>
    </dgm:pt>
    <dgm:pt modelId="{998E8559-5F25-4CE7-8426-C584B1449167}">
      <dgm:prSet/>
      <dgm:spPr/>
      <dgm:t>
        <a:bodyPr/>
        <a:lstStyle/>
        <a:p>
          <a:pPr rtl="0"/>
          <a:r>
            <a:rPr lang="en-US" dirty="0"/>
            <a:t>Advantages in performance, reduction of production costs, and increased reliability.</a:t>
          </a:r>
          <a:endParaRPr lang="en-GB" dirty="0"/>
        </a:p>
      </dgm:t>
    </dgm:pt>
    <dgm:pt modelId="{6DBD28B5-130E-43FF-8902-3F6C940FFA64}" type="parTrans" cxnId="{E3CBE5C8-E8C9-4162-91BB-889615CA9EBA}">
      <dgm:prSet/>
      <dgm:spPr/>
      <dgm:t>
        <a:bodyPr/>
        <a:lstStyle/>
        <a:p>
          <a:endParaRPr lang="en-GB"/>
        </a:p>
      </dgm:t>
    </dgm:pt>
    <dgm:pt modelId="{E4663576-BB65-4C6F-A2AE-586B8ED0DB89}" type="sibTrans" cxnId="{E3CBE5C8-E8C9-4162-91BB-889615CA9EBA}">
      <dgm:prSet/>
      <dgm:spPr/>
      <dgm:t>
        <a:bodyPr/>
        <a:lstStyle/>
        <a:p>
          <a:endParaRPr lang="en-GB"/>
        </a:p>
      </dgm:t>
    </dgm:pt>
    <dgm:pt modelId="{FFA9715B-AA90-46C3-9426-0085D3DC7E9A}">
      <dgm:prSet/>
      <dgm:spPr/>
      <dgm:t>
        <a:bodyPr/>
        <a:lstStyle/>
        <a:p>
          <a:pPr rtl="0"/>
          <a:r>
            <a:rPr lang="en-US" dirty="0"/>
            <a:t>Software performance becomes </a:t>
          </a:r>
          <a:r>
            <a:rPr lang="en-US" b="1" dirty="0"/>
            <a:t>unpredictable</a:t>
          </a:r>
          <a:r>
            <a:rPr lang="en-US" dirty="0"/>
            <a:t> and </a:t>
          </a:r>
          <a:r>
            <a:rPr lang="en-US" b="1" dirty="0" err="1"/>
            <a:t>unanalysable</a:t>
          </a:r>
          <a:endParaRPr lang="en-GB" dirty="0"/>
        </a:p>
      </dgm:t>
    </dgm:pt>
    <dgm:pt modelId="{A6D22954-E1ED-46E8-B6FD-2494AA623A8B}" type="parTrans" cxnId="{28072321-E65A-4176-AB31-CE635CE1BE54}">
      <dgm:prSet/>
      <dgm:spPr/>
      <dgm:t>
        <a:bodyPr/>
        <a:lstStyle/>
        <a:p>
          <a:endParaRPr lang="en-GB"/>
        </a:p>
      </dgm:t>
    </dgm:pt>
    <dgm:pt modelId="{FF69C1CF-2DA3-4866-BD42-EEB8ACF41D30}" type="sibTrans" cxnId="{28072321-E65A-4176-AB31-CE635CE1BE54}">
      <dgm:prSet/>
      <dgm:spPr/>
      <dgm:t>
        <a:bodyPr/>
        <a:lstStyle/>
        <a:p>
          <a:endParaRPr lang="en-GB"/>
        </a:p>
      </dgm:t>
    </dgm:pt>
    <dgm:pt modelId="{A5898C21-B85D-46A6-BCD2-F3DEA784CF41}" type="pres">
      <dgm:prSet presAssocID="{6F7F931A-E8C6-4C8E-9DE0-A84278B38B59}" presName="outerComposite" presStyleCnt="0">
        <dgm:presLayoutVars>
          <dgm:chMax val="5"/>
          <dgm:dir/>
          <dgm:resizeHandles val="exact"/>
        </dgm:presLayoutVars>
      </dgm:prSet>
      <dgm:spPr/>
    </dgm:pt>
    <dgm:pt modelId="{6E5C9A4B-A64C-49AE-B26D-BB5E098219C9}" type="pres">
      <dgm:prSet presAssocID="{6F7F931A-E8C6-4C8E-9DE0-A84278B38B59}" presName="dummyMaxCanvas" presStyleCnt="0">
        <dgm:presLayoutVars/>
      </dgm:prSet>
      <dgm:spPr/>
    </dgm:pt>
    <dgm:pt modelId="{3748059A-4504-46A1-BD3C-A87EBFDF71DF}" type="pres">
      <dgm:prSet presAssocID="{6F7F931A-E8C6-4C8E-9DE0-A84278B38B59}" presName="ThreeNodes_1" presStyleLbl="node1" presStyleIdx="0" presStyleCnt="3">
        <dgm:presLayoutVars>
          <dgm:bulletEnabled val="1"/>
        </dgm:presLayoutVars>
      </dgm:prSet>
      <dgm:spPr/>
    </dgm:pt>
    <dgm:pt modelId="{1631F690-67A7-42AC-85BB-5DBFC9DD6708}" type="pres">
      <dgm:prSet presAssocID="{6F7F931A-E8C6-4C8E-9DE0-A84278B38B59}" presName="ThreeNodes_2" presStyleLbl="node1" presStyleIdx="1" presStyleCnt="3">
        <dgm:presLayoutVars>
          <dgm:bulletEnabled val="1"/>
        </dgm:presLayoutVars>
      </dgm:prSet>
      <dgm:spPr/>
    </dgm:pt>
    <dgm:pt modelId="{FFAC1DD4-C79B-4609-A7EE-3FB9B7B3A42F}" type="pres">
      <dgm:prSet presAssocID="{6F7F931A-E8C6-4C8E-9DE0-A84278B38B59}" presName="ThreeNodes_3" presStyleLbl="node1" presStyleIdx="2" presStyleCnt="3">
        <dgm:presLayoutVars>
          <dgm:bulletEnabled val="1"/>
        </dgm:presLayoutVars>
      </dgm:prSet>
      <dgm:spPr/>
    </dgm:pt>
    <dgm:pt modelId="{BC812680-AF8A-44E7-96B6-B174D0EE1401}" type="pres">
      <dgm:prSet presAssocID="{6F7F931A-E8C6-4C8E-9DE0-A84278B38B59}" presName="ThreeConn_1-2" presStyleLbl="fgAccFollowNode1" presStyleIdx="0" presStyleCnt="2">
        <dgm:presLayoutVars>
          <dgm:bulletEnabled val="1"/>
        </dgm:presLayoutVars>
      </dgm:prSet>
      <dgm:spPr/>
    </dgm:pt>
    <dgm:pt modelId="{C2E288C7-4F65-4BA0-BBCC-16CE57B08ABE}" type="pres">
      <dgm:prSet presAssocID="{6F7F931A-E8C6-4C8E-9DE0-A84278B38B59}" presName="ThreeConn_2-3" presStyleLbl="fgAccFollowNode1" presStyleIdx="1" presStyleCnt="2">
        <dgm:presLayoutVars>
          <dgm:bulletEnabled val="1"/>
        </dgm:presLayoutVars>
      </dgm:prSet>
      <dgm:spPr/>
    </dgm:pt>
    <dgm:pt modelId="{D361D7A0-C089-46FE-90A8-8E497AC1A49D}" type="pres">
      <dgm:prSet presAssocID="{6F7F931A-E8C6-4C8E-9DE0-A84278B38B59}" presName="ThreeNodes_1_text" presStyleLbl="node1" presStyleIdx="2" presStyleCnt="3">
        <dgm:presLayoutVars>
          <dgm:bulletEnabled val="1"/>
        </dgm:presLayoutVars>
      </dgm:prSet>
      <dgm:spPr/>
    </dgm:pt>
    <dgm:pt modelId="{E6CA607C-FF6F-4D0F-BCA0-D327E31FA66D}" type="pres">
      <dgm:prSet presAssocID="{6F7F931A-E8C6-4C8E-9DE0-A84278B38B59}" presName="ThreeNodes_2_text" presStyleLbl="node1" presStyleIdx="2" presStyleCnt="3">
        <dgm:presLayoutVars>
          <dgm:bulletEnabled val="1"/>
        </dgm:presLayoutVars>
      </dgm:prSet>
      <dgm:spPr/>
    </dgm:pt>
    <dgm:pt modelId="{208807A8-AD51-4C5C-A89A-E76845A30038}" type="pres">
      <dgm:prSet presAssocID="{6F7F931A-E8C6-4C8E-9DE0-A84278B38B59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4CE8EFA8-8658-4C2F-86E4-71B3AA70117D}" type="presOf" srcId="{9A7A3242-9316-410D-B9A0-1940F7060DA9}" destId="{208807A8-AD51-4C5C-A89A-E76845A30038}" srcOrd="1" destOrd="0" presId="urn:microsoft.com/office/officeart/2005/8/layout/vProcess5"/>
    <dgm:cxn modelId="{484CC2F7-D351-4E3E-AEFA-3061AB047728}" type="presOf" srcId="{998E8559-5F25-4CE7-8426-C584B1449167}" destId="{3748059A-4504-46A1-BD3C-A87EBFDF71DF}" srcOrd="0" destOrd="2" presId="urn:microsoft.com/office/officeart/2005/8/layout/vProcess5"/>
    <dgm:cxn modelId="{719884EE-A88D-4464-A1BA-5C8304E1C9DA}" type="presOf" srcId="{110F48F0-C05B-40E0-8BB1-C440ECEAF614}" destId="{1631F690-67A7-42AC-85BB-5DBFC9DD6708}" srcOrd="0" destOrd="1" presId="urn:microsoft.com/office/officeart/2005/8/layout/vProcess5"/>
    <dgm:cxn modelId="{9A43D32B-2A5A-4378-91B2-264CF2F1A7D3}" type="presOf" srcId="{FFA9715B-AA90-46C3-9426-0085D3DC7E9A}" destId="{E6CA607C-FF6F-4D0F-BCA0-D327E31FA66D}" srcOrd="1" destOrd="2" presId="urn:microsoft.com/office/officeart/2005/8/layout/vProcess5"/>
    <dgm:cxn modelId="{BC6952F0-2611-4B95-956D-9CAF61872979}" type="presOf" srcId="{9A7A3242-9316-410D-B9A0-1940F7060DA9}" destId="{FFAC1DD4-C79B-4609-A7EE-3FB9B7B3A42F}" srcOrd="0" destOrd="0" presId="urn:microsoft.com/office/officeart/2005/8/layout/vProcess5"/>
    <dgm:cxn modelId="{986EC543-1536-420B-8275-ADEC9C7DA702}" type="presOf" srcId="{520B5693-0381-423E-97FF-4372C1EF4544}" destId="{D361D7A0-C089-46FE-90A8-8E497AC1A49D}" srcOrd="1" destOrd="0" presId="urn:microsoft.com/office/officeart/2005/8/layout/vProcess5"/>
    <dgm:cxn modelId="{BAC33304-6FD0-4797-869F-474736236DE6}" type="presOf" srcId="{6FF988CD-28B6-4DB4-B8F5-4B8755D48943}" destId="{D361D7A0-C089-46FE-90A8-8E497AC1A49D}" srcOrd="1" destOrd="1" presId="urn:microsoft.com/office/officeart/2005/8/layout/vProcess5"/>
    <dgm:cxn modelId="{238F0AF5-C074-4329-9016-FBF7A02416EE}" type="presOf" srcId="{1834F65E-B30C-44C9-BBF1-3FE330B5A926}" destId="{FFAC1DD4-C79B-4609-A7EE-3FB9B7B3A42F}" srcOrd="0" destOrd="3" presId="urn:microsoft.com/office/officeart/2005/8/layout/vProcess5"/>
    <dgm:cxn modelId="{3ACEAF05-A54C-4428-8CAB-B8FF17121BC9}" type="presOf" srcId="{66915167-7028-4B1C-9787-1052F036CE46}" destId="{FFAC1DD4-C79B-4609-A7EE-3FB9B7B3A42F}" srcOrd="0" destOrd="1" presId="urn:microsoft.com/office/officeart/2005/8/layout/vProcess5"/>
    <dgm:cxn modelId="{C4B3D684-9688-40DB-AB21-C933AE851B9B}" type="presOf" srcId="{76670B14-18E1-4EA7-B631-7986B62E0AD9}" destId="{FFAC1DD4-C79B-4609-A7EE-3FB9B7B3A42F}" srcOrd="0" destOrd="4" presId="urn:microsoft.com/office/officeart/2005/8/layout/vProcess5"/>
    <dgm:cxn modelId="{54BE33BB-9CDC-47A7-AB53-A99722AC8DA6}" type="presOf" srcId="{5F97097D-869C-4ECF-BC26-E07A835B42C4}" destId="{BC812680-AF8A-44E7-96B6-B174D0EE1401}" srcOrd="0" destOrd="0" presId="urn:microsoft.com/office/officeart/2005/8/layout/vProcess5"/>
    <dgm:cxn modelId="{2CB8539D-391B-41F0-B2E7-889E1654D18B}" type="presOf" srcId="{66915167-7028-4B1C-9787-1052F036CE46}" destId="{208807A8-AD51-4C5C-A89A-E76845A30038}" srcOrd="1" destOrd="1" presId="urn:microsoft.com/office/officeart/2005/8/layout/vProcess5"/>
    <dgm:cxn modelId="{4AE6C726-40FE-4F66-85CF-88C8CA042F41}" type="presOf" srcId="{32844A82-BCC4-4A8F-B25E-BC820D0354D6}" destId="{C2E288C7-4F65-4BA0-BBCC-16CE57B08ABE}" srcOrd="0" destOrd="0" presId="urn:microsoft.com/office/officeart/2005/8/layout/vProcess5"/>
    <dgm:cxn modelId="{983227AB-C2CC-4132-A5B8-4E1306FE6E31}" srcId="{6F7F931A-E8C6-4C8E-9DE0-A84278B38B59}" destId="{9A7A3242-9316-410D-B9A0-1940F7060DA9}" srcOrd="2" destOrd="0" parTransId="{9C8C2808-3F7A-4010-9D1A-3BF9EADC7848}" sibTransId="{C27CDB49-EA77-4FF6-8EB0-574FC92AE88D}"/>
    <dgm:cxn modelId="{B4D5E68D-D784-4522-9746-B011A036211F}" srcId="{6F7F931A-E8C6-4C8E-9DE0-A84278B38B59}" destId="{520B5693-0381-423E-97FF-4372C1EF4544}" srcOrd="0" destOrd="0" parTransId="{8DF1672D-BB55-4BFD-846E-C70146D23719}" sibTransId="{5F97097D-869C-4ECF-BC26-E07A835B42C4}"/>
    <dgm:cxn modelId="{F87A3687-C10E-43FA-84E0-74B2F85DFD4D}" type="presOf" srcId="{BE9E70CD-FCBD-4471-B93C-9D0A15841865}" destId="{1631F690-67A7-42AC-85BB-5DBFC9DD6708}" srcOrd="0" destOrd="0" presId="urn:microsoft.com/office/officeart/2005/8/layout/vProcess5"/>
    <dgm:cxn modelId="{773402C4-914A-4498-BB3B-DC4340388164}" type="presOf" srcId="{07E9B8F5-24E6-42F5-A356-C1158C222CDB}" destId="{208807A8-AD51-4C5C-A89A-E76845A30038}" srcOrd="1" destOrd="2" presId="urn:microsoft.com/office/officeart/2005/8/layout/vProcess5"/>
    <dgm:cxn modelId="{6F836A48-1D20-4CC3-B8BA-48AADF6B9E69}" srcId="{9A7A3242-9316-410D-B9A0-1940F7060DA9}" destId="{07E9B8F5-24E6-42F5-A356-C1158C222CDB}" srcOrd="1" destOrd="0" parTransId="{DA8D8E42-0FF9-4E02-AB76-DFA449BE9AEA}" sibTransId="{0668A5C2-FD5D-4E2E-86F2-926A4FB22F0F}"/>
    <dgm:cxn modelId="{4255F8C1-F798-48EE-ACA4-EE6E062B944C}" type="presOf" srcId="{07E9B8F5-24E6-42F5-A356-C1158C222CDB}" destId="{FFAC1DD4-C79B-4609-A7EE-3FB9B7B3A42F}" srcOrd="0" destOrd="2" presId="urn:microsoft.com/office/officeart/2005/8/layout/vProcess5"/>
    <dgm:cxn modelId="{434E9E7D-4C2D-4FB6-9F21-145B28DA1CD6}" type="presOf" srcId="{110F48F0-C05B-40E0-8BB1-C440ECEAF614}" destId="{E6CA607C-FF6F-4D0F-BCA0-D327E31FA66D}" srcOrd="1" destOrd="1" presId="urn:microsoft.com/office/officeart/2005/8/layout/vProcess5"/>
    <dgm:cxn modelId="{B400AE94-6449-4964-957B-852C3E3514F4}" srcId="{9A7A3242-9316-410D-B9A0-1940F7060DA9}" destId="{66915167-7028-4B1C-9787-1052F036CE46}" srcOrd="0" destOrd="0" parTransId="{055F94D5-3879-4204-9008-2E4F637FB4C5}" sibTransId="{11C59254-01C3-4E30-9212-7EB1B59BAE6A}"/>
    <dgm:cxn modelId="{E3CBE5C8-E8C9-4162-91BB-889615CA9EBA}" srcId="{520B5693-0381-423E-97FF-4372C1EF4544}" destId="{998E8559-5F25-4CE7-8426-C584B1449167}" srcOrd="1" destOrd="0" parTransId="{6DBD28B5-130E-43FF-8902-3F6C940FFA64}" sibTransId="{E4663576-BB65-4C6F-A2AE-586B8ED0DB89}"/>
    <dgm:cxn modelId="{3F762C6C-3B78-4D13-A1ED-37214980F4FF}" type="presOf" srcId="{1834F65E-B30C-44C9-BBF1-3FE330B5A926}" destId="{208807A8-AD51-4C5C-A89A-E76845A30038}" srcOrd="1" destOrd="3" presId="urn:microsoft.com/office/officeart/2005/8/layout/vProcess5"/>
    <dgm:cxn modelId="{B9D5CD60-AC11-402A-84A1-FAB9AAF4F925}" srcId="{9A7A3242-9316-410D-B9A0-1940F7060DA9}" destId="{1834F65E-B30C-44C9-BBF1-3FE330B5A926}" srcOrd="2" destOrd="0" parTransId="{8D313ECF-E427-426B-ACD0-1421FB1FAC78}" sibTransId="{269BD82B-97BB-44C4-964A-E24BF2C6DE3A}"/>
    <dgm:cxn modelId="{28072321-E65A-4176-AB31-CE635CE1BE54}" srcId="{BE9E70CD-FCBD-4471-B93C-9D0A15841865}" destId="{FFA9715B-AA90-46C3-9426-0085D3DC7E9A}" srcOrd="1" destOrd="0" parTransId="{A6D22954-E1ED-46E8-B6FD-2494AA623A8B}" sibTransId="{FF69C1CF-2DA3-4866-BD42-EEB8ACF41D30}"/>
    <dgm:cxn modelId="{00583391-BFD3-475F-8A79-9EEA8D480766}" srcId="{520B5693-0381-423E-97FF-4372C1EF4544}" destId="{6FF988CD-28B6-4DB4-B8F5-4B8755D48943}" srcOrd="0" destOrd="0" parTransId="{0F6333B1-D12E-4296-B3FE-71EFF428BDF2}" sibTransId="{359DB15C-4E2B-43A4-ABD2-7BDFB9B7F1E0}"/>
    <dgm:cxn modelId="{71233C26-53E0-4F71-BEA6-741B589FC6D8}" type="presOf" srcId="{6FF988CD-28B6-4DB4-B8F5-4B8755D48943}" destId="{3748059A-4504-46A1-BD3C-A87EBFDF71DF}" srcOrd="0" destOrd="1" presId="urn:microsoft.com/office/officeart/2005/8/layout/vProcess5"/>
    <dgm:cxn modelId="{47C49819-59C6-4A72-89FA-32B0070E0073}" type="presOf" srcId="{998E8559-5F25-4CE7-8426-C584B1449167}" destId="{D361D7A0-C089-46FE-90A8-8E497AC1A49D}" srcOrd="1" destOrd="2" presId="urn:microsoft.com/office/officeart/2005/8/layout/vProcess5"/>
    <dgm:cxn modelId="{D99B0D01-378B-4D59-A4BA-173847B62F92}" srcId="{BE9E70CD-FCBD-4471-B93C-9D0A15841865}" destId="{110F48F0-C05B-40E0-8BB1-C440ECEAF614}" srcOrd="0" destOrd="0" parTransId="{CD33E3D7-E50D-4A00-883F-8424108A3200}" sibTransId="{B111BB8F-0A99-4F40-8BD8-1FD11F0B6F26}"/>
    <dgm:cxn modelId="{3DC29215-5F89-48F7-8C6E-2AA5F7192CDC}" type="presOf" srcId="{BE9E70CD-FCBD-4471-B93C-9D0A15841865}" destId="{E6CA607C-FF6F-4D0F-BCA0-D327E31FA66D}" srcOrd="1" destOrd="0" presId="urn:microsoft.com/office/officeart/2005/8/layout/vProcess5"/>
    <dgm:cxn modelId="{C6358C01-D052-447D-B2F2-FE313DDC3AF9}" srcId="{6F7F931A-E8C6-4C8E-9DE0-A84278B38B59}" destId="{BE9E70CD-FCBD-4471-B93C-9D0A15841865}" srcOrd="1" destOrd="0" parTransId="{6879F18D-4E1E-4046-95F9-D2B7E5F5608E}" sibTransId="{32844A82-BCC4-4A8F-B25E-BC820D0354D6}"/>
    <dgm:cxn modelId="{2A91D448-2359-4D17-B0DC-6499FBA460C1}" type="presOf" srcId="{76670B14-18E1-4EA7-B631-7986B62E0AD9}" destId="{208807A8-AD51-4C5C-A89A-E76845A30038}" srcOrd="1" destOrd="4" presId="urn:microsoft.com/office/officeart/2005/8/layout/vProcess5"/>
    <dgm:cxn modelId="{6FB7CF05-9AD6-4E63-A963-A39DDA8B3635}" type="presOf" srcId="{FFA9715B-AA90-46C3-9426-0085D3DC7E9A}" destId="{1631F690-67A7-42AC-85BB-5DBFC9DD6708}" srcOrd="0" destOrd="2" presId="urn:microsoft.com/office/officeart/2005/8/layout/vProcess5"/>
    <dgm:cxn modelId="{3203EDEF-3A86-4533-857F-62032DBF49BF}" type="presOf" srcId="{520B5693-0381-423E-97FF-4372C1EF4544}" destId="{3748059A-4504-46A1-BD3C-A87EBFDF71DF}" srcOrd="0" destOrd="0" presId="urn:microsoft.com/office/officeart/2005/8/layout/vProcess5"/>
    <dgm:cxn modelId="{7CF000B0-47E6-4C29-90DE-E353B5478149}" type="presOf" srcId="{6F7F931A-E8C6-4C8E-9DE0-A84278B38B59}" destId="{A5898C21-B85D-46A6-BCD2-F3DEA784CF41}" srcOrd="0" destOrd="0" presId="urn:microsoft.com/office/officeart/2005/8/layout/vProcess5"/>
    <dgm:cxn modelId="{9F83C014-7DBB-4DA1-8F6B-C496192D54F1}" srcId="{9A7A3242-9316-410D-B9A0-1940F7060DA9}" destId="{76670B14-18E1-4EA7-B631-7986B62E0AD9}" srcOrd="3" destOrd="0" parTransId="{F7386393-FC4E-4220-9EAC-E5B793ADD836}" sibTransId="{4A03DE7B-63E4-4127-9A84-7B3D9250BF7C}"/>
    <dgm:cxn modelId="{34F8D6A4-7731-462A-BF96-441EC506EBD4}" type="presParOf" srcId="{A5898C21-B85D-46A6-BCD2-F3DEA784CF41}" destId="{6E5C9A4B-A64C-49AE-B26D-BB5E098219C9}" srcOrd="0" destOrd="0" presId="urn:microsoft.com/office/officeart/2005/8/layout/vProcess5"/>
    <dgm:cxn modelId="{3C4C622A-7F95-4195-82BE-12BC42B89732}" type="presParOf" srcId="{A5898C21-B85D-46A6-BCD2-F3DEA784CF41}" destId="{3748059A-4504-46A1-BD3C-A87EBFDF71DF}" srcOrd="1" destOrd="0" presId="urn:microsoft.com/office/officeart/2005/8/layout/vProcess5"/>
    <dgm:cxn modelId="{4DF7CF0B-606E-4B67-9583-4F192FB67EE2}" type="presParOf" srcId="{A5898C21-B85D-46A6-BCD2-F3DEA784CF41}" destId="{1631F690-67A7-42AC-85BB-5DBFC9DD6708}" srcOrd="2" destOrd="0" presId="urn:microsoft.com/office/officeart/2005/8/layout/vProcess5"/>
    <dgm:cxn modelId="{F0775526-5F21-4867-B264-9D49FAEB5896}" type="presParOf" srcId="{A5898C21-B85D-46A6-BCD2-F3DEA784CF41}" destId="{FFAC1DD4-C79B-4609-A7EE-3FB9B7B3A42F}" srcOrd="3" destOrd="0" presId="urn:microsoft.com/office/officeart/2005/8/layout/vProcess5"/>
    <dgm:cxn modelId="{894FA8C9-E789-462F-99A1-BDA97B4F217E}" type="presParOf" srcId="{A5898C21-B85D-46A6-BCD2-F3DEA784CF41}" destId="{BC812680-AF8A-44E7-96B6-B174D0EE1401}" srcOrd="4" destOrd="0" presId="urn:microsoft.com/office/officeart/2005/8/layout/vProcess5"/>
    <dgm:cxn modelId="{D680B34A-7850-4755-96A8-9340E8BC003D}" type="presParOf" srcId="{A5898C21-B85D-46A6-BCD2-F3DEA784CF41}" destId="{C2E288C7-4F65-4BA0-BBCC-16CE57B08ABE}" srcOrd="5" destOrd="0" presId="urn:microsoft.com/office/officeart/2005/8/layout/vProcess5"/>
    <dgm:cxn modelId="{217CF7BA-15DC-4D01-9CC7-A60D672F1B22}" type="presParOf" srcId="{A5898C21-B85D-46A6-BCD2-F3DEA784CF41}" destId="{D361D7A0-C089-46FE-90A8-8E497AC1A49D}" srcOrd="6" destOrd="0" presId="urn:microsoft.com/office/officeart/2005/8/layout/vProcess5"/>
    <dgm:cxn modelId="{A99E7CD9-BB28-4318-A025-C124CC69B79A}" type="presParOf" srcId="{A5898C21-B85D-46A6-BCD2-F3DEA784CF41}" destId="{E6CA607C-FF6F-4D0F-BCA0-D327E31FA66D}" srcOrd="7" destOrd="0" presId="urn:microsoft.com/office/officeart/2005/8/layout/vProcess5"/>
    <dgm:cxn modelId="{345F4D83-92AC-4E28-B523-46CE806FA3CA}" type="presParOf" srcId="{A5898C21-B85D-46A6-BCD2-F3DEA784CF41}" destId="{208807A8-AD51-4C5C-A89A-E76845A30038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0327B6-15BF-450D-A2B6-529CD369D3C2}" type="doc">
      <dgm:prSet loTypeId="urn:microsoft.com/office/officeart/2005/8/layout/lProcess3" loCatId="process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en-GB"/>
        </a:p>
      </dgm:t>
    </dgm:pt>
    <dgm:pt modelId="{38E84C5E-BAA2-43FA-88FF-FB3D9EA9EC25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0"/>
          <a:r>
            <a:rPr lang="en-GB" i="1" dirty="0"/>
            <a:t>Tool Support</a:t>
          </a:r>
          <a:endParaRPr lang="en-GB" dirty="0"/>
        </a:p>
      </dgm:t>
    </dgm:pt>
    <dgm:pt modelId="{4E0ADD87-C558-48AB-A94E-B3A49F3A774A}" type="parTrans" cxnId="{4602FCE7-70B3-4D19-9AF8-B372F8C1E8EA}">
      <dgm:prSet/>
      <dgm:spPr/>
      <dgm:t>
        <a:bodyPr/>
        <a:lstStyle/>
        <a:p>
          <a:pPr algn="ctr"/>
          <a:endParaRPr lang="en-GB"/>
        </a:p>
      </dgm:t>
    </dgm:pt>
    <dgm:pt modelId="{C87FAF68-7BFC-49D3-B341-DD3866B5BDB9}" type="sibTrans" cxnId="{4602FCE7-70B3-4D19-9AF8-B372F8C1E8EA}">
      <dgm:prSet/>
      <dgm:spPr/>
      <dgm:t>
        <a:bodyPr/>
        <a:lstStyle/>
        <a:p>
          <a:pPr algn="ctr"/>
          <a:endParaRPr lang="en-GB"/>
        </a:p>
      </dgm:t>
    </dgm:pt>
    <dgm:pt modelId="{BA811AC0-7AA6-4295-AEFF-B9A48001C2AC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en-GB" dirty="0" err="1"/>
            <a:t>RapiTime</a:t>
          </a:r>
          <a:r>
            <a:rPr lang="en-GB" dirty="0"/>
            <a:t> Analysis Tool</a:t>
          </a:r>
        </a:p>
      </dgm:t>
    </dgm:pt>
    <dgm:pt modelId="{C6230ACC-A828-4834-8319-5CF7F3EF7057}" type="parTrans" cxnId="{8AC446F6-A558-477F-8CBA-EF2D88A570B1}">
      <dgm:prSet/>
      <dgm:spPr/>
      <dgm:t>
        <a:bodyPr/>
        <a:lstStyle/>
        <a:p>
          <a:pPr algn="ctr"/>
          <a:endParaRPr lang="en-GB"/>
        </a:p>
      </dgm:t>
    </dgm:pt>
    <dgm:pt modelId="{3D5D2112-0D43-49B5-A302-6D9A35922A40}" type="sibTrans" cxnId="{8AC446F6-A558-477F-8CBA-EF2D88A570B1}">
      <dgm:prSet/>
      <dgm:spPr/>
      <dgm:t>
        <a:bodyPr/>
        <a:lstStyle/>
        <a:p>
          <a:pPr algn="ctr"/>
          <a:endParaRPr lang="en-GB"/>
        </a:p>
      </dgm:t>
    </dgm:pt>
    <dgm:pt modelId="{6B8857E3-4887-48BE-A723-8C3588E5572B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0"/>
          <a:r>
            <a:rPr lang="en-GB" i="1" dirty="0"/>
            <a:t>Safety argument</a:t>
          </a:r>
          <a:endParaRPr lang="en-GB" dirty="0"/>
        </a:p>
      </dgm:t>
    </dgm:pt>
    <dgm:pt modelId="{B4F8C2DA-CC2E-4D62-A6A9-03A07E919CA6}" type="parTrans" cxnId="{53C044A8-3BCA-4AA8-B4B7-D8F11382823C}">
      <dgm:prSet/>
      <dgm:spPr/>
      <dgm:t>
        <a:bodyPr/>
        <a:lstStyle/>
        <a:p>
          <a:pPr algn="ctr"/>
          <a:endParaRPr lang="en-GB"/>
        </a:p>
      </dgm:t>
    </dgm:pt>
    <dgm:pt modelId="{EDF371DC-160C-4485-A04A-3940A3FDA5A8}" type="sibTrans" cxnId="{53C044A8-3BCA-4AA8-B4B7-D8F11382823C}">
      <dgm:prSet/>
      <dgm:spPr/>
      <dgm:t>
        <a:bodyPr/>
        <a:lstStyle/>
        <a:p>
          <a:pPr algn="ctr"/>
          <a:endParaRPr lang="en-GB"/>
        </a:p>
      </dgm:t>
    </dgm:pt>
    <dgm:pt modelId="{FFCE5245-5818-4B81-9C23-DB909E69A7F8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en-GB" dirty="0"/>
            <a:t>DO-178B/C</a:t>
          </a:r>
        </a:p>
      </dgm:t>
    </dgm:pt>
    <dgm:pt modelId="{DB9DF4AA-9285-49BC-A6F9-FD77A34AB462}" type="parTrans" cxnId="{A9322196-A183-4D75-A986-54F9F5CA66E1}">
      <dgm:prSet/>
      <dgm:spPr/>
      <dgm:t>
        <a:bodyPr/>
        <a:lstStyle/>
        <a:p>
          <a:pPr algn="ctr"/>
          <a:endParaRPr lang="en-GB"/>
        </a:p>
      </dgm:t>
    </dgm:pt>
    <dgm:pt modelId="{B8392CE9-F361-4B93-BE5E-4309C1C2B18F}" type="sibTrans" cxnId="{A9322196-A183-4D75-A986-54F9F5CA66E1}">
      <dgm:prSet/>
      <dgm:spPr/>
      <dgm:t>
        <a:bodyPr/>
        <a:lstStyle/>
        <a:p>
          <a:pPr algn="ctr"/>
          <a:endParaRPr lang="en-GB"/>
        </a:p>
      </dgm:t>
    </dgm:pt>
    <dgm:pt modelId="{B091E4E1-01A3-4F9D-B779-A7DC603F2320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en-US" dirty="0"/>
            <a:t>Randomized timing hardware</a:t>
          </a:r>
          <a:endParaRPr lang="en-GB" dirty="0"/>
        </a:p>
      </dgm:t>
    </dgm:pt>
    <dgm:pt modelId="{BC45D5E5-F7A6-4667-BB45-5110990A276D}" type="parTrans" cxnId="{B4368170-713D-4760-9FD3-F227E6751451}">
      <dgm:prSet/>
      <dgm:spPr/>
      <dgm:t>
        <a:bodyPr/>
        <a:lstStyle/>
        <a:p>
          <a:pPr algn="ctr"/>
          <a:endParaRPr lang="en-GB"/>
        </a:p>
      </dgm:t>
    </dgm:pt>
    <dgm:pt modelId="{B7A2FC0F-AB42-4BDC-9FFE-258CA363E30C}" type="sibTrans" cxnId="{B4368170-713D-4760-9FD3-F227E6751451}">
      <dgm:prSet/>
      <dgm:spPr/>
      <dgm:t>
        <a:bodyPr/>
        <a:lstStyle/>
        <a:p>
          <a:pPr algn="ctr"/>
          <a:endParaRPr lang="en-GB"/>
        </a:p>
      </dgm:t>
    </dgm:pt>
    <dgm:pt modelId="{A3F42B0E-74E9-4DA0-AE72-B20EF29F9E94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en-US" dirty="0"/>
            <a:t>COTS</a:t>
          </a:r>
          <a:endParaRPr lang="en-GB" dirty="0"/>
        </a:p>
      </dgm:t>
    </dgm:pt>
    <dgm:pt modelId="{EF254421-C35D-40D2-9E66-5C0B5793B5C7}" type="parTrans" cxnId="{6EC9811F-0288-4B97-8DE4-FBCE9726DF6B}">
      <dgm:prSet/>
      <dgm:spPr/>
      <dgm:t>
        <a:bodyPr/>
        <a:lstStyle/>
        <a:p>
          <a:pPr algn="ctr"/>
          <a:endParaRPr lang="en-GB"/>
        </a:p>
      </dgm:t>
    </dgm:pt>
    <dgm:pt modelId="{4DD3EEDB-5AC7-4C05-84FA-9AAF0BF987A8}" type="sibTrans" cxnId="{6EC9811F-0288-4B97-8DE4-FBCE9726DF6B}">
      <dgm:prSet/>
      <dgm:spPr/>
      <dgm:t>
        <a:bodyPr/>
        <a:lstStyle/>
        <a:p>
          <a:pPr algn="ctr"/>
          <a:endParaRPr lang="en-GB"/>
        </a:p>
      </dgm:t>
    </dgm:pt>
    <dgm:pt modelId="{1B02AA79-D85F-47C4-A459-24DAED64F8CD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/>
        </a:solidFill>
      </dgm:spPr>
      <dgm:t>
        <a:bodyPr/>
        <a:lstStyle/>
        <a:p>
          <a:pPr algn="ctr" rtl="0"/>
          <a:r>
            <a:rPr lang="en-GB" dirty="0">
              <a:solidFill>
                <a:srgbClr val="F0F0F0"/>
              </a:solidFill>
            </a:rPr>
            <a:t>Proof of product</a:t>
          </a:r>
        </a:p>
      </dgm:t>
    </dgm:pt>
    <dgm:pt modelId="{4B02D307-E5F4-4616-AECF-3E7BD99D7574}" type="parTrans" cxnId="{DA0AAC6F-363E-40CB-A933-55D098E1839D}">
      <dgm:prSet/>
      <dgm:spPr/>
      <dgm:t>
        <a:bodyPr/>
        <a:lstStyle/>
        <a:p>
          <a:pPr algn="ctr"/>
          <a:endParaRPr lang="en-GB"/>
        </a:p>
      </dgm:t>
    </dgm:pt>
    <dgm:pt modelId="{12CFD92F-37F9-4E86-AB10-6D605D0B5339}" type="sibTrans" cxnId="{DA0AAC6F-363E-40CB-A933-55D098E1839D}">
      <dgm:prSet/>
      <dgm:spPr/>
      <dgm:t>
        <a:bodyPr/>
        <a:lstStyle/>
        <a:p>
          <a:pPr algn="ctr"/>
          <a:endParaRPr lang="en-GB"/>
        </a:p>
      </dgm:t>
    </dgm:pt>
    <dgm:pt modelId="{81A58601-E22F-4F52-936F-E5D7A5BC976F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en-GB" dirty="0"/>
            <a:t>Industrial case studies</a:t>
          </a:r>
        </a:p>
      </dgm:t>
    </dgm:pt>
    <dgm:pt modelId="{B07F5CF1-4DF5-4533-9006-04DA840ED82B}" type="parTrans" cxnId="{61760C8B-2125-4F01-A044-FEB405D8BCF4}">
      <dgm:prSet/>
      <dgm:spPr/>
      <dgm:t>
        <a:bodyPr/>
        <a:lstStyle/>
        <a:p>
          <a:pPr algn="ctr"/>
          <a:endParaRPr lang="en-GB"/>
        </a:p>
      </dgm:t>
    </dgm:pt>
    <dgm:pt modelId="{E170548C-D5DC-420B-9F89-909B23F237DA}" type="sibTrans" cxnId="{61760C8B-2125-4F01-A044-FEB405D8BCF4}">
      <dgm:prSet/>
      <dgm:spPr/>
      <dgm:t>
        <a:bodyPr/>
        <a:lstStyle/>
        <a:p>
          <a:pPr algn="ctr"/>
          <a:endParaRPr lang="en-GB"/>
        </a:p>
      </dgm:t>
    </dgm:pt>
    <dgm:pt modelId="{6944DDC6-0ED9-4917-A226-B9A9A55D7727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en-US" dirty="0"/>
            <a:t>Other Domains</a:t>
          </a:r>
          <a:endParaRPr lang="en-GB" dirty="0"/>
        </a:p>
      </dgm:t>
    </dgm:pt>
    <dgm:pt modelId="{5C9A28B9-D16D-4F6B-B208-AFD9B318EA21}" type="parTrans" cxnId="{8FE18995-F70C-4786-BB02-C3FECFD11EEE}">
      <dgm:prSet/>
      <dgm:spPr/>
      <dgm:t>
        <a:bodyPr/>
        <a:lstStyle/>
        <a:p>
          <a:pPr algn="ctr"/>
          <a:endParaRPr lang="en-GB"/>
        </a:p>
      </dgm:t>
    </dgm:pt>
    <dgm:pt modelId="{24CB431A-9BD9-451B-8F1B-640AC4A944CB}" type="sibTrans" cxnId="{8FE18995-F70C-4786-BB02-C3FECFD11EEE}">
      <dgm:prSet/>
      <dgm:spPr/>
      <dgm:t>
        <a:bodyPr/>
        <a:lstStyle/>
        <a:p>
          <a:pPr algn="ctr"/>
          <a:endParaRPr lang="en-GB"/>
        </a:p>
      </dgm:t>
    </dgm:pt>
    <dgm:pt modelId="{6863A551-D278-480D-8ECD-8071185E1508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0"/>
          <a:r>
            <a:rPr lang="en-US"/>
            <a:t>Hardware </a:t>
          </a:r>
          <a:r>
            <a:rPr lang="en-US" dirty="0"/>
            <a:t>Support</a:t>
          </a:r>
          <a:endParaRPr lang="en-GB" dirty="0"/>
        </a:p>
      </dgm:t>
    </dgm:pt>
    <dgm:pt modelId="{6506E304-2926-436E-A91F-84D523AF2AAF}" type="parTrans" cxnId="{6DCEC812-F1D8-4AC6-B202-0E011571A07E}">
      <dgm:prSet/>
      <dgm:spPr/>
      <dgm:t>
        <a:bodyPr/>
        <a:lstStyle/>
        <a:p>
          <a:pPr algn="ctr"/>
          <a:endParaRPr lang="en-GB"/>
        </a:p>
      </dgm:t>
    </dgm:pt>
    <dgm:pt modelId="{3D0C6682-C27B-405F-B993-8C7E6D402034}" type="sibTrans" cxnId="{6DCEC812-F1D8-4AC6-B202-0E011571A07E}">
      <dgm:prSet/>
      <dgm:spPr/>
      <dgm:t>
        <a:bodyPr/>
        <a:lstStyle/>
        <a:p>
          <a:pPr algn="ctr"/>
          <a:endParaRPr lang="en-GB"/>
        </a:p>
      </dgm:t>
    </dgm:pt>
    <dgm:pt modelId="{8D36E6B7-9F61-423B-978B-B703A423ECFB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en-GB" dirty="0"/>
            <a:t>Operating Systems</a:t>
          </a:r>
        </a:p>
      </dgm:t>
    </dgm:pt>
    <dgm:pt modelId="{540DD5F6-9FF9-4542-973E-A36800EAC053}" type="parTrans" cxnId="{F40AA2FA-BFAA-4FA0-ACEB-9D0DB6409060}">
      <dgm:prSet/>
      <dgm:spPr/>
      <dgm:t>
        <a:bodyPr/>
        <a:lstStyle/>
        <a:p>
          <a:endParaRPr lang="en-GB"/>
        </a:p>
      </dgm:t>
    </dgm:pt>
    <dgm:pt modelId="{1142E0B8-AC98-496B-9E90-8420E037A12A}" type="sibTrans" cxnId="{F40AA2FA-BFAA-4FA0-ACEB-9D0DB6409060}">
      <dgm:prSet/>
      <dgm:spPr/>
      <dgm:t>
        <a:bodyPr/>
        <a:lstStyle/>
        <a:p>
          <a:endParaRPr lang="en-GB"/>
        </a:p>
      </dgm:t>
    </dgm:pt>
    <dgm:pt modelId="{DAE3E6E7-3D5B-4FF5-AA35-49A8312ED0F6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en-GB"/>
            <a:t>Compiler</a:t>
          </a:r>
          <a:endParaRPr lang="en-GB" dirty="0"/>
        </a:p>
      </dgm:t>
    </dgm:pt>
    <dgm:pt modelId="{750ADD65-75EA-4E03-ACF6-27D9AADB7365}" type="parTrans" cxnId="{0F37DF0F-2C37-4553-B4E5-7A5C512B8D43}">
      <dgm:prSet/>
      <dgm:spPr/>
      <dgm:t>
        <a:bodyPr/>
        <a:lstStyle/>
        <a:p>
          <a:endParaRPr lang="en-GB"/>
        </a:p>
      </dgm:t>
    </dgm:pt>
    <dgm:pt modelId="{5FA98417-6611-4623-8DFE-244DB48D9835}" type="sibTrans" cxnId="{0F37DF0F-2C37-4553-B4E5-7A5C512B8D43}">
      <dgm:prSet/>
      <dgm:spPr/>
      <dgm:t>
        <a:bodyPr/>
        <a:lstStyle/>
        <a:p>
          <a:endParaRPr lang="en-GB"/>
        </a:p>
      </dgm:t>
    </dgm:pt>
    <dgm:pt modelId="{2FA06235-7FC2-491C-9601-9C3E9D710B67}" type="pres">
      <dgm:prSet presAssocID="{380327B6-15BF-450D-A2B6-529CD369D3C2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3AB27A8D-82E0-4FE2-89ED-E447D2F73938}" type="pres">
      <dgm:prSet presAssocID="{38E84C5E-BAA2-43FA-88FF-FB3D9EA9EC25}" presName="horFlow" presStyleCnt="0"/>
      <dgm:spPr/>
    </dgm:pt>
    <dgm:pt modelId="{AC1711E3-618A-4BDF-97F5-98DDB9C6A66B}" type="pres">
      <dgm:prSet presAssocID="{38E84C5E-BAA2-43FA-88FF-FB3D9EA9EC25}" presName="bigChev" presStyleLbl="node1" presStyleIdx="0" presStyleCnt="4"/>
      <dgm:spPr/>
    </dgm:pt>
    <dgm:pt modelId="{FFA262E5-3407-4E47-8F4F-4C2EAB030410}" type="pres">
      <dgm:prSet presAssocID="{C6230ACC-A828-4834-8319-5CF7F3EF7057}" presName="parTrans" presStyleCnt="0"/>
      <dgm:spPr/>
    </dgm:pt>
    <dgm:pt modelId="{C020FD67-196B-444B-AAF9-50C24EDE922C}" type="pres">
      <dgm:prSet presAssocID="{BA811AC0-7AA6-4295-AEFF-B9A48001C2AC}" presName="node" presStyleLbl="alignAccFollowNode1" presStyleIdx="0" presStyleCnt="8">
        <dgm:presLayoutVars>
          <dgm:bulletEnabled val="1"/>
        </dgm:presLayoutVars>
      </dgm:prSet>
      <dgm:spPr/>
    </dgm:pt>
    <dgm:pt modelId="{B3A99C7D-9C07-4714-B909-07B4FBA9CFB6}" type="pres">
      <dgm:prSet presAssocID="{3D5D2112-0D43-49B5-A302-6D9A35922A40}" presName="sibTrans" presStyleCnt="0"/>
      <dgm:spPr/>
    </dgm:pt>
    <dgm:pt modelId="{E45D7EB4-E800-42FA-8773-85A45F305E25}" type="pres">
      <dgm:prSet presAssocID="{8D36E6B7-9F61-423B-978B-B703A423ECFB}" presName="node" presStyleLbl="alignAccFollowNode1" presStyleIdx="1" presStyleCnt="8">
        <dgm:presLayoutVars>
          <dgm:bulletEnabled val="1"/>
        </dgm:presLayoutVars>
      </dgm:prSet>
      <dgm:spPr/>
    </dgm:pt>
    <dgm:pt modelId="{1243861D-3EC7-403A-A471-DD5275057467}" type="pres">
      <dgm:prSet presAssocID="{1142E0B8-AC98-496B-9E90-8420E037A12A}" presName="sibTrans" presStyleCnt="0"/>
      <dgm:spPr/>
    </dgm:pt>
    <dgm:pt modelId="{83118137-A69A-4C52-A55E-F43AF2265371}" type="pres">
      <dgm:prSet presAssocID="{DAE3E6E7-3D5B-4FF5-AA35-49A8312ED0F6}" presName="node" presStyleLbl="alignAccFollowNode1" presStyleIdx="2" presStyleCnt="8">
        <dgm:presLayoutVars>
          <dgm:bulletEnabled val="1"/>
        </dgm:presLayoutVars>
      </dgm:prSet>
      <dgm:spPr/>
    </dgm:pt>
    <dgm:pt modelId="{B1D5E816-CD63-48DA-A703-C664CE1DA73E}" type="pres">
      <dgm:prSet presAssocID="{38E84C5E-BAA2-43FA-88FF-FB3D9EA9EC25}" presName="vSp" presStyleCnt="0"/>
      <dgm:spPr/>
    </dgm:pt>
    <dgm:pt modelId="{2FEE4EDA-77E9-4C54-9746-C4415B1A7B81}" type="pres">
      <dgm:prSet presAssocID="{6B8857E3-4887-48BE-A723-8C3588E5572B}" presName="horFlow" presStyleCnt="0"/>
      <dgm:spPr/>
    </dgm:pt>
    <dgm:pt modelId="{7D9EE6CF-6274-4360-83E6-033D8C192E61}" type="pres">
      <dgm:prSet presAssocID="{6B8857E3-4887-48BE-A723-8C3588E5572B}" presName="bigChev" presStyleLbl="node1" presStyleIdx="1" presStyleCnt="4"/>
      <dgm:spPr/>
    </dgm:pt>
    <dgm:pt modelId="{306533D9-FCB4-47AA-95CF-A2DC948DDAAB}" type="pres">
      <dgm:prSet presAssocID="{DB9DF4AA-9285-49BC-A6F9-FD77A34AB462}" presName="parTrans" presStyleCnt="0"/>
      <dgm:spPr/>
    </dgm:pt>
    <dgm:pt modelId="{C5C14950-28EC-40B1-88DD-275047166BEC}" type="pres">
      <dgm:prSet presAssocID="{FFCE5245-5818-4B81-9C23-DB909E69A7F8}" presName="node" presStyleLbl="alignAccFollowNode1" presStyleIdx="3" presStyleCnt="8">
        <dgm:presLayoutVars>
          <dgm:bulletEnabled val="1"/>
        </dgm:presLayoutVars>
      </dgm:prSet>
      <dgm:spPr/>
    </dgm:pt>
    <dgm:pt modelId="{F2F42226-28E4-4A3C-9A7E-0AD51EF6E1EA}" type="pres">
      <dgm:prSet presAssocID="{B8392CE9-F361-4B93-BE5E-4309C1C2B18F}" presName="sibTrans" presStyleCnt="0"/>
      <dgm:spPr/>
    </dgm:pt>
    <dgm:pt modelId="{6D7BB12C-5CC9-4B54-94D4-3D231DB67DDA}" type="pres">
      <dgm:prSet presAssocID="{6944DDC6-0ED9-4917-A226-B9A9A55D7727}" presName="node" presStyleLbl="alignAccFollowNode1" presStyleIdx="4" presStyleCnt="8">
        <dgm:presLayoutVars>
          <dgm:bulletEnabled val="1"/>
        </dgm:presLayoutVars>
      </dgm:prSet>
      <dgm:spPr/>
    </dgm:pt>
    <dgm:pt modelId="{B0EB0219-640D-4960-A2B0-515473093AC1}" type="pres">
      <dgm:prSet presAssocID="{6B8857E3-4887-48BE-A723-8C3588E5572B}" presName="vSp" presStyleCnt="0"/>
      <dgm:spPr/>
    </dgm:pt>
    <dgm:pt modelId="{2C1379EF-2900-4494-83AA-86D0B83BF59F}" type="pres">
      <dgm:prSet presAssocID="{6863A551-D278-480D-8ECD-8071185E1508}" presName="horFlow" presStyleCnt="0"/>
      <dgm:spPr/>
    </dgm:pt>
    <dgm:pt modelId="{C92C8B98-56B5-4DCC-A914-2A5A2D618D19}" type="pres">
      <dgm:prSet presAssocID="{6863A551-D278-480D-8ECD-8071185E1508}" presName="bigChev" presStyleLbl="node1" presStyleIdx="2" presStyleCnt="4"/>
      <dgm:spPr/>
    </dgm:pt>
    <dgm:pt modelId="{FB6F5B43-676C-47EC-8D7F-6DD4BD793A6F}" type="pres">
      <dgm:prSet presAssocID="{BC45D5E5-F7A6-4667-BB45-5110990A276D}" presName="parTrans" presStyleCnt="0"/>
      <dgm:spPr/>
    </dgm:pt>
    <dgm:pt modelId="{E33598F6-479C-4192-80C9-04048496C657}" type="pres">
      <dgm:prSet presAssocID="{B091E4E1-01A3-4F9D-B779-A7DC603F2320}" presName="node" presStyleLbl="alignAccFollowNode1" presStyleIdx="5" presStyleCnt="8">
        <dgm:presLayoutVars>
          <dgm:bulletEnabled val="1"/>
        </dgm:presLayoutVars>
      </dgm:prSet>
      <dgm:spPr/>
    </dgm:pt>
    <dgm:pt modelId="{08E7BE66-9F4E-4F51-BAC0-39BB7328ABBD}" type="pres">
      <dgm:prSet presAssocID="{B7A2FC0F-AB42-4BDC-9FFE-258CA363E30C}" presName="sibTrans" presStyleCnt="0"/>
      <dgm:spPr/>
    </dgm:pt>
    <dgm:pt modelId="{99D12DE4-D6FE-418D-875B-E1938891A30C}" type="pres">
      <dgm:prSet presAssocID="{A3F42B0E-74E9-4DA0-AE72-B20EF29F9E94}" presName="node" presStyleLbl="alignAccFollowNode1" presStyleIdx="6" presStyleCnt="8">
        <dgm:presLayoutVars>
          <dgm:bulletEnabled val="1"/>
        </dgm:presLayoutVars>
      </dgm:prSet>
      <dgm:spPr/>
    </dgm:pt>
    <dgm:pt modelId="{39C70C21-D002-482D-95CE-F2E521F6AD05}" type="pres">
      <dgm:prSet presAssocID="{6863A551-D278-480D-8ECD-8071185E1508}" presName="vSp" presStyleCnt="0"/>
      <dgm:spPr/>
    </dgm:pt>
    <dgm:pt modelId="{FBC0EFA2-4881-4821-868A-5140EC820A39}" type="pres">
      <dgm:prSet presAssocID="{1B02AA79-D85F-47C4-A459-24DAED64F8CD}" presName="horFlow" presStyleCnt="0"/>
      <dgm:spPr/>
    </dgm:pt>
    <dgm:pt modelId="{0B044572-DE93-4715-BE0B-72668C7CA52E}" type="pres">
      <dgm:prSet presAssocID="{1B02AA79-D85F-47C4-A459-24DAED64F8CD}" presName="bigChev" presStyleLbl="node1" presStyleIdx="3" presStyleCnt="4"/>
      <dgm:spPr/>
    </dgm:pt>
    <dgm:pt modelId="{5B48AAF7-F58E-4C42-92DC-24D2467B8BB6}" type="pres">
      <dgm:prSet presAssocID="{B07F5CF1-4DF5-4533-9006-04DA840ED82B}" presName="parTrans" presStyleCnt="0"/>
      <dgm:spPr/>
    </dgm:pt>
    <dgm:pt modelId="{072BE4B4-E1C4-45FF-86A2-0BA3EF4079A6}" type="pres">
      <dgm:prSet presAssocID="{81A58601-E22F-4F52-936F-E5D7A5BC976F}" presName="node" presStyleLbl="alignAccFollowNode1" presStyleIdx="7" presStyleCnt="8">
        <dgm:presLayoutVars>
          <dgm:bulletEnabled val="1"/>
        </dgm:presLayoutVars>
      </dgm:prSet>
      <dgm:spPr/>
    </dgm:pt>
  </dgm:ptLst>
  <dgm:cxnLst>
    <dgm:cxn modelId="{793013BA-FEAB-430E-85D2-B61D1CEBF26A}" type="presOf" srcId="{6944DDC6-0ED9-4917-A226-B9A9A55D7727}" destId="{6D7BB12C-5CC9-4B54-94D4-3D231DB67DDA}" srcOrd="0" destOrd="0" presId="urn:microsoft.com/office/officeart/2005/8/layout/lProcess3"/>
    <dgm:cxn modelId="{B4368170-713D-4760-9FD3-F227E6751451}" srcId="{6863A551-D278-480D-8ECD-8071185E1508}" destId="{B091E4E1-01A3-4F9D-B779-A7DC603F2320}" srcOrd="0" destOrd="0" parTransId="{BC45D5E5-F7A6-4667-BB45-5110990A276D}" sibTransId="{B7A2FC0F-AB42-4BDC-9FFE-258CA363E30C}"/>
    <dgm:cxn modelId="{67DEF434-94E7-4A30-ABB8-CD3A60C76EB3}" type="presOf" srcId="{1B02AA79-D85F-47C4-A459-24DAED64F8CD}" destId="{0B044572-DE93-4715-BE0B-72668C7CA52E}" srcOrd="0" destOrd="0" presId="urn:microsoft.com/office/officeart/2005/8/layout/lProcess3"/>
    <dgm:cxn modelId="{FB23D0BA-097E-4112-B5EF-CCABE91EC387}" type="presOf" srcId="{FFCE5245-5818-4B81-9C23-DB909E69A7F8}" destId="{C5C14950-28EC-40B1-88DD-275047166BEC}" srcOrd="0" destOrd="0" presId="urn:microsoft.com/office/officeart/2005/8/layout/lProcess3"/>
    <dgm:cxn modelId="{6DCEC812-F1D8-4AC6-B202-0E011571A07E}" srcId="{380327B6-15BF-450D-A2B6-529CD369D3C2}" destId="{6863A551-D278-480D-8ECD-8071185E1508}" srcOrd="2" destOrd="0" parTransId="{6506E304-2926-436E-A91F-84D523AF2AAF}" sibTransId="{3D0C6682-C27B-405F-B993-8C7E6D402034}"/>
    <dgm:cxn modelId="{B562CAC6-6E4C-4881-8035-F3A2AFA5CB5A}" type="presOf" srcId="{6863A551-D278-480D-8ECD-8071185E1508}" destId="{C92C8B98-56B5-4DCC-A914-2A5A2D618D19}" srcOrd="0" destOrd="0" presId="urn:microsoft.com/office/officeart/2005/8/layout/lProcess3"/>
    <dgm:cxn modelId="{4602FCE7-70B3-4D19-9AF8-B372F8C1E8EA}" srcId="{380327B6-15BF-450D-A2B6-529CD369D3C2}" destId="{38E84C5E-BAA2-43FA-88FF-FB3D9EA9EC25}" srcOrd="0" destOrd="0" parTransId="{4E0ADD87-C558-48AB-A94E-B3A49F3A774A}" sibTransId="{C87FAF68-7BFC-49D3-B341-DD3866B5BDB9}"/>
    <dgm:cxn modelId="{5F7F1CEB-D11C-41EA-91B2-5489ECA25834}" type="presOf" srcId="{B091E4E1-01A3-4F9D-B779-A7DC603F2320}" destId="{E33598F6-479C-4192-80C9-04048496C657}" srcOrd="0" destOrd="0" presId="urn:microsoft.com/office/officeart/2005/8/layout/lProcess3"/>
    <dgm:cxn modelId="{DA0AAC6F-363E-40CB-A933-55D098E1839D}" srcId="{380327B6-15BF-450D-A2B6-529CD369D3C2}" destId="{1B02AA79-D85F-47C4-A459-24DAED64F8CD}" srcOrd="3" destOrd="0" parTransId="{4B02D307-E5F4-4616-AECF-3E7BD99D7574}" sibTransId="{12CFD92F-37F9-4E86-AB10-6D605D0B5339}"/>
    <dgm:cxn modelId="{A9322196-A183-4D75-A986-54F9F5CA66E1}" srcId="{6B8857E3-4887-48BE-A723-8C3588E5572B}" destId="{FFCE5245-5818-4B81-9C23-DB909E69A7F8}" srcOrd="0" destOrd="0" parTransId="{DB9DF4AA-9285-49BC-A6F9-FD77A34AB462}" sibTransId="{B8392CE9-F361-4B93-BE5E-4309C1C2B18F}"/>
    <dgm:cxn modelId="{909DD1AE-04AD-493C-BCEF-034CC6F7F349}" type="presOf" srcId="{8D36E6B7-9F61-423B-978B-B703A423ECFB}" destId="{E45D7EB4-E800-42FA-8773-85A45F305E25}" srcOrd="0" destOrd="0" presId="urn:microsoft.com/office/officeart/2005/8/layout/lProcess3"/>
    <dgm:cxn modelId="{720ADF7B-4828-4A93-BB3F-8157E9A9676E}" type="presOf" srcId="{38E84C5E-BAA2-43FA-88FF-FB3D9EA9EC25}" destId="{AC1711E3-618A-4BDF-97F5-98DDB9C6A66B}" srcOrd="0" destOrd="0" presId="urn:microsoft.com/office/officeart/2005/8/layout/lProcess3"/>
    <dgm:cxn modelId="{2097F4D9-44F7-41AD-A008-032652F674C7}" type="presOf" srcId="{81A58601-E22F-4F52-936F-E5D7A5BC976F}" destId="{072BE4B4-E1C4-45FF-86A2-0BA3EF4079A6}" srcOrd="0" destOrd="0" presId="urn:microsoft.com/office/officeart/2005/8/layout/lProcess3"/>
    <dgm:cxn modelId="{F40AA2FA-BFAA-4FA0-ACEB-9D0DB6409060}" srcId="{38E84C5E-BAA2-43FA-88FF-FB3D9EA9EC25}" destId="{8D36E6B7-9F61-423B-978B-B703A423ECFB}" srcOrd="1" destOrd="0" parTransId="{540DD5F6-9FF9-4542-973E-A36800EAC053}" sibTransId="{1142E0B8-AC98-496B-9E90-8420E037A12A}"/>
    <dgm:cxn modelId="{8FE18995-F70C-4786-BB02-C3FECFD11EEE}" srcId="{6B8857E3-4887-48BE-A723-8C3588E5572B}" destId="{6944DDC6-0ED9-4917-A226-B9A9A55D7727}" srcOrd="1" destOrd="0" parTransId="{5C9A28B9-D16D-4F6B-B208-AFD9B318EA21}" sibTransId="{24CB431A-9BD9-451B-8F1B-640AC4A944CB}"/>
    <dgm:cxn modelId="{61760C8B-2125-4F01-A044-FEB405D8BCF4}" srcId="{1B02AA79-D85F-47C4-A459-24DAED64F8CD}" destId="{81A58601-E22F-4F52-936F-E5D7A5BC976F}" srcOrd="0" destOrd="0" parTransId="{B07F5CF1-4DF5-4533-9006-04DA840ED82B}" sibTransId="{E170548C-D5DC-420B-9F89-909B23F237DA}"/>
    <dgm:cxn modelId="{53C044A8-3BCA-4AA8-B4B7-D8F11382823C}" srcId="{380327B6-15BF-450D-A2B6-529CD369D3C2}" destId="{6B8857E3-4887-48BE-A723-8C3588E5572B}" srcOrd="1" destOrd="0" parTransId="{B4F8C2DA-CC2E-4D62-A6A9-03A07E919CA6}" sibTransId="{EDF371DC-160C-4485-A04A-3940A3FDA5A8}"/>
    <dgm:cxn modelId="{7CE51080-A3D4-48DE-AAA0-09C79CE3A43A}" type="presOf" srcId="{BA811AC0-7AA6-4295-AEFF-B9A48001C2AC}" destId="{C020FD67-196B-444B-AAF9-50C24EDE922C}" srcOrd="0" destOrd="0" presId="urn:microsoft.com/office/officeart/2005/8/layout/lProcess3"/>
    <dgm:cxn modelId="{BA7AB8D3-38D9-45BF-91A5-CF1B36A4F348}" type="presOf" srcId="{DAE3E6E7-3D5B-4FF5-AA35-49A8312ED0F6}" destId="{83118137-A69A-4C52-A55E-F43AF2265371}" srcOrd="0" destOrd="0" presId="urn:microsoft.com/office/officeart/2005/8/layout/lProcess3"/>
    <dgm:cxn modelId="{2F1683D6-4F67-444C-94BF-00AB45B762AF}" type="presOf" srcId="{A3F42B0E-74E9-4DA0-AE72-B20EF29F9E94}" destId="{99D12DE4-D6FE-418D-875B-E1938891A30C}" srcOrd="0" destOrd="0" presId="urn:microsoft.com/office/officeart/2005/8/layout/lProcess3"/>
    <dgm:cxn modelId="{7EC6A2AB-417D-4B83-BA0A-ABA5752734A7}" type="presOf" srcId="{380327B6-15BF-450D-A2B6-529CD369D3C2}" destId="{2FA06235-7FC2-491C-9601-9C3E9D710B67}" srcOrd="0" destOrd="0" presId="urn:microsoft.com/office/officeart/2005/8/layout/lProcess3"/>
    <dgm:cxn modelId="{7FC4A84B-B5E5-47B5-8D91-7FE0873A340D}" type="presOf" srcId="{6B8857E3-4887-48BE-A723-8C3588E5572B}" destId="{7D9EE6CF-6274-4360-83E6-033D8C192E61}" srcOrd="0" destOrd="0" presId="urn:microsoft.com/office/officeart/2005/8/layout/lProcess3"/>
    <dgm:cxn modelId="{0F37DF0F-2C37-4553-B4E5-7A5C512B8D43}" srcId="{38E84C5E-BAA2-43FA-88FF-FB3D9EA9EC25}" destId="{DAE3E6E7-3D5B-4FF5-AA35-49A8312ED0F6}" srcOrd="2" destOrd="0" parTransId="{750ADD65-75EA-4E03-ACF6-27D9AADB7365}" sibTransId="{5FA98417-6611-4623-8DFE-244DB48D9835}"/>
    <dgm:cxn modelId="{8AC446F6-A558-477F-8CBA-EF2D88A570B1}" srcId="{38E84C5E-BAA2-43FA-88FF-FB3D9EA9EC25}" destId="{BA811AC0-7AA6-4295-AEFF-B9A48001C2AC}" srcOrd="0" destOrd="0" parTransId="{C6230ACC-A828-4834-8319-5CF7F3EF7057}" sibTransId="{3D5D2112-0D43-49B5-A302-6D9A35922A40}"/>
    <dgm:cxn modelId="{6EC9811F-0288-4B97-8DE4-FBCE9726DF6B}" srcId="{6863A551-D278-480D-8ECD-8071185E1508}" destId="{A3F42B0E-74E9-4DA0-AE72-B20EF29F9E94}" srcOrd="1" destOrd="0" parTransId="{EF254421-C35D-40D2-9E66-5C0B5793B5C7}" sibTransId="{4DD3EEDB-5AC7-4C05-84FA-9AAF0BF987A8}"/>
    <dgm:cxn modelId="{6ADA1D5A-2F08-49A5-83DE-379ECDBA16F0}" type="presParOf" srcId="{2FA06235-7FC2-491C-9601-9C3E9D710B67}" destId="{3AB27A8D-82E0-4FE2-89ED-E447D2F73938}" srcOrd="0" destOrd="0" presId="urn:microsoft.com/office/officeart/2005/8/layout/lProcess3"/>
    <dgm:cxn modelId="{0544D049-5550-448D-A477-C3F4D4DF16DD}" type="presParOf" srcId="{3AB27A8D-82E0-4FE2-89ED-E447D2F73938}" destId="{AC1711E3-618A-4BDF-97F5-98DDB9C6A66B}" srcOrd="0" destOrd="0" presId="urn:microsoft.com/office/officeart/2005/8/layout/lProcess3"/>
    <dgm:cxn modelId="{CF5DDA6F-7787-4B3C-BCAD-15F32A8F34D7}" type="presParOf" srcId="{3AB27A8D-82E0-4FE2-89ED-E447D2F73938}" destId="{FFA262E5-3407-4E47-8F4F-4C2EAB030410}" srcOrd="1" destOrd="0" presId="urn:microsoft.com/office/officeart/2005/8/layout/lProcess3"/>
    <dgm:cxn modelId="{D3B22561-1CD6-47FF-A9D8-E605235F3E8B}" type="presParOf" srcId="{3AB27A8D-82E0-4FE2-89ED-E447D2F73938}" destId="{C020FD67-196B-444B-AAF9-50C24EDE922C}" srcOrd="2" destOrd="0" presId="urn:microsoft.com/office/officeart/2005/8/layout/lProcess3"/>
    <dgm:cxn modelId="{9D569EF7-A2F8-4EA4-82D8-AE3718B78778}" type="presParOf" srcId="{3AB27A8D-82E0-4FE2-89ED-E447D2F73938}" destId="{B3A99C7D-9C07-4714-B909-07B4FBA9CFB6}" srcOrd="3" destOrd="0" presId="urn:microsoft.com/office/officeart/2005/8/layout/lProcess3"/>
    <dgm:cxn modelId="{234D5F64-8B81-4903-ABA2-91CB3F2AD341}" type="presParOf" srcId="{3AB27A8D-82E0-4FE2-89ED-E447D2F73938}" destId="{E45D7EB4-E800-42FA-8773-85A45F305E25}" srcOrd="4" destOrd="0" presId="urn:microsoft.com/office/officeart/2005/8/layout/lProcess3"/>
    <dgm:cxn modelId="{7F17E89E-3C2D-4BE3-B31A-1D0E4CE71E56}" type="presParOf" srcId="{3AB27A8D-82E0-4FE2-89ED-E447D2F73938}" destId="{1243861D-3EC7-403A-A471-DD5275057467}" srcOrd="5" destOrd="0" presId="urn:microsoft.com/office/officeart/2005/8/layout/lProcess3"/>
    <dgm:cxn modelId="{6422FB8B-9326-436D-A0B6-AD79C4EF6556}" type="presParOf" srcId="{3AB27A8D-82E0-4FE2-89ED-E447D2F73938}" destId="{83118137-A69A-4C52-A55E-F43AF2265371}" srcOrd="6" destOrd="0" presId="urn:microsoft.com/office/officeart/2005/8/layout/lProcess3"/>
    <dgm:cxn modelId="{19929629-738E-4D11-A76B-607A8FD35991}" type="presParOf" srcId="{2FA06235-7FC2-491C-9601-9C3E9D710B67}" destId="{B1D5E816-CD63-48DA-A703-C664CE1DA73E}" srcOrd="1" destOrd="0" presId="urn:microsoft.com/office/officeart/2005/8/layout/lProcess3"/>
    <dgm:cxn modelId="{63028566-B0AC-4AFB-B1A5-39E1879715FC}" type="presParOf" srcId="{2FA06235-7FC2-491C-9601-9C3E9D710B67}" destId="{2FEE4EDA-77E9-4C54-9746-C4415B1A7B81}" srcOrd="2" destOrd="0" presId="urn:microsoft.com/office/officeart/2005/8/layout/lProcess3"/>
    <dgm:cxn modelId="{DBBDC754-40D1-4E28-A654-2A205CE7D759}" type="presParOf" srcId="{2FEE4EDA-77E9-4C54-9746-C4415B1A7B81}" destId="{7D9EE6CF-6274-4360-83E6-033D8C192E61}" srcOrd="0" destOrd="0" presId="urn:microsoft.com/office/officeart/2005/8/layout/lProcess3"/>
    <dgm:cxn modelId="{DCE9E954-50DB-443A-9734-555A0126579E}" type="presParOf" srcId="{2FEE4EDA-77E9-4C54-9746-C4415B1A7B81}" destId="{306533D9-FCB4-47AA-95CF-A2DC948DDAAB}" srcOrd="1" destOrd="0" presId="urn:microsoft.com/office/officeart/2005/8/layout/lProcess3"/>
    <dgm:cxn modelId="{33CFDA3D-EC10-45A1-8629-F1E957A4B530}" type="presParOf" srcId="{2FEE4EDA-77E9-4C54-9746-C4415B1A7B81}" destId="{C5C14950-28EC-40B1-88DD-275047166BEC}" srcOrd="2" destOrd="0" presId="urn:microsoft.com/office/officeart/2005/8/layout/lProcess3"/>
    <dgm:cxn modelId="{43F0904F-8DE1-4F77-9D63-D8170FB3A1BA}" type="presParOf" srcId="{2FEE4EDA-77E9-4C54-9746-C4415B1A7B81}" destId="{F2F42226-28E4-4A3C-9A7E-0AD51EF6E1EA}" srcOrd="3" destOrd="0" presId="urn:microsoft.com/office/officeart/2005/8/layout/lProcess3"/>
    <dgm:cxn modelId="{4A4FA194-DDB4-48E6-9500-AE7A2A13EC6E}" type="presParOf" srcId="{2FEE4EDA-77E9-4C54-9746-C4415B1A7B81}" destId="{6D7BB12C-5CC9-4B54-94D4-3D231DB67DDA}" srcOrd="4" destOrd="0" presId="urn:microsoft.com/office/officeart/2005/8/layout/lProcess3"/>
    <dgm:cxn modelId="{16742D5B-1979-4210-9350-F0F68458FF08}" type="presParOf" srcId="{2FA06235-7FC2-491C-9601-9C3E9D710B67}" destId="{B0EB0219-640D-4960-A2B0-515473093AC1}" srcOrd="3" destOrd="0" presId="urn:microsoft.com/office/officeart/2005/8/layout/lProcess3"/>
    <dgm:cxn modelId="{CF897379-1EBE-4035-93E9-9B509A0FD8E6}" type="presParOf" srcId="{2FA06235-7FC2-491C-9601-9C3E9D710B67}" destId="{2C1379EF-2900-4494-83AA-86D0B83BF59F}" srcOrd="4" destOrd="0" presId="urn:microsoft.com/office/officeart/2005/8/layout/lProcess3"/>
    <dgm:cxn modelId="{07D9E613-D023-43DA-8D09-2F1F0879CB31}" type="presParOf" srcId="{2C1379EF-2900-4494-83AA-86D0B83BF59F}" destId="{C92C8B98-56B5-4DCC-A914-2A5A2D618D19}" srcOrd="0" destOrd="0" presId="urn:microsoft.com/office/officeart/2005/8/layout/lProcess3"/>
    <dgm:cxn modelId="{179D90B9-2D4E-4DC5-8B62-F8013F1798BB}" type="presParOf" srcId="{2C1379EF-2900-4494-83AA-86D0B83BF59F}" destId="{FB6F5B43-676C-47EC-8D7F-6DD4BD793A6F}" srcOrd="1" destOrd="0" presId="urn:microsoft.com/office/officeart/2005/8/layout/lProcess3"/>
    <dgm:cxn modelId="{D8FF434E-5137-4406-A18C-5CAF45CDE565}" type="presParOf" srcId="{2C1379EF-2900-4494-83AA-86D0B83BF59F}" destId="{E33598F6-479C-4192-80C9-04048496C657}" srcOrd="2" destOrd="0" presId="urn:microsoft.com/office/officeart/2005/8/layout/lProcess3"/>
    <dgm:cxn modelId="{3ED7F959-19E9-48DF-84FF-EBBB9F4E7AC1}" type="presParOf" srcId="{2C1379EF-2900-4494-83AA-86D0B83BF59F}" destId="{08E7BE66-9F4E-4F51-BAC0-39BB7328ABBD}" srcOrd="3" destOrd="0" presId="urn:microsoft.com/office/officeart/2005/8/layout/lProcess3"/>
    <dgm:cxn modelId="{1CB0CBAE-6026-464C-A926-648A144410EC}" type="presParOf" srcId="{2C1379EF-2900-4494-83AA-86D0B83BF59F}" destId="{99D12DE4-D6FE-418D-875B-E1938891A30C}" srcOrd="4" destOrd="0" presId="urn:microsoft.com/office/officeart/2005/8/layout/lProcess3"/>
    <dgm:cxn modelId="{07085781-1C2D-4678-BD68-B5A85BF9278E}" type="presParOf" srcId="{2FA06235-7FC2-491C-9601-9C3E9D710B67}" destId="{39C70C21-D002-482D-95CE-F2E521F6AD05}" srcOrd="5" destOrd="0" presId="urn:microsoft.com/office/officeart/2005/8/layout/lProcess3"/>
    <dgm:cxn modelId="{640B5569-91F6-40CB-9DA2-3DD7CD52F9FA}" type="presParOf" srcId="{2FA06235-7FC2-491C-9601-9C3E9D710B67}" destId="{FBC0EFA2-4881-4821-868A-5140EC820A39}" srcOrd="6" destOrd="0" presId="urn:microsoft.com/office/officeart/2005/8/layout/lProcess3"/>
    <dgm:cxn modelId="{FCF754A7-3179-4CFE-982A-FB856FFD2720}" type="presParOf" srcId="{FBC0EFA2-4881-4821-868A-5140EC820A39}" destId="{0B044572-DE93-4715-BE0B-72668C7CA52E}" srcOrd="0" destOrd="0" presId="urn:microsoft.com/office/officeart/2005/8/layout/lProcess3"/>
    <dgm:cxn modelId="{FBE8894C-6DDF-4744-817D-F1367D868A52}" type="presParOf" srcId="{FBC0EFA2-4881-4821-868A-5140EC820A39}" destId="{5B48AAF7-F58E-4C42-92DC-24D2467B8BB6}" srcOrd="1" destOrd="0" presId="urn:microsoft.com/office/officeart/2005/8/layout/lProcess3"/>
    <dgm:cxn modelId="{355AA28F-8B8F-4522-9B41-8F686106D9C1}" type="presParOf" srcId="{FBC0EFA2-4881-4821-868A-5140EC820A39}" destId="{072BE4B4-E1C4-45FF-86A2-0BA3EF4079A6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48059A-4504-46A1-BD3C-A87EBFDF71DF}">
      <dsp:nvSpPr>
        <dsp:cNvPr id="0" name=""/>
        <dsp:cNvSpPr/>
      </dsp:nvSpPr>
      <dsp:spPr>
        <a:xfrm>
          <a:off x="0" y="0"/>
          <a:ext cx="7284199" cy="16417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0" kern="1200" baseline="0" dirty="0"/>
            <a:t>Opportunity:</a:t>
          </a:r>
          <a:endParaRPr lang="en-GB" sz="21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/>
            <a:t>Multiple applications onto the same multicore hardware</a:t>
          </a:r>
          <a:endParaRPr lang="en-GB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/>
            <a:t>Advantages in performance, reduction of production costs, and increased reliability.</a:t>
          </a:r>
          <a:endParaRPr lang="en-GB" sz="1600" kern="1200" dirty="0"/>
        </a:p>
      </dsp:txBody>
      <dsp:txXfrm>
        <a:off x="48086" y="48086"/>
        <a:ext cx="5512589" cy="1545610"/>
      </dsp:txXfrm>
    </dsp:sp>
    <dsp:sp modelId="{1631F690-67A7-42AC-85BB-5DBFC9DD6708}">
      <dsp:nvSpPr>
        <dsp:cNvPr id="0" name=""/>
        <dsp:cNvSpPr/>
      </dsp:nvSpPr>
      <dsp:spPr>
        <a:xfrm>
          <a:off x="642723" y="1915412"/>
          <a:ext cx="7284199" cy="16417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0" kern="1200" baseline="0" dirty="0"/>
            <a:t>Challenge:</a:t>
          </a:r>
          <a:endParaRPr lang="en-GB" sz="21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/>
            <a:t>Interference between cores and applications</a:t>
          </a: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/>
            <a:t>Software performance becomes </a:t>
          </a:r>
          <a:r>
            <a:rPr lang="en-US" sz="1600" b="1" kern="1200" dirty="0"/>
            <a:t>unpredictable</a:t>
          </a:r>
          <a:r>
            <a:rPr lang="en-US" sz="1600" kern="1200" dirty="0"/>
            <a:t> and </a:t>
          </a:r>
          <a:r>
            <a:rPr lang="en-US" sz="1600" b="1" kern="1200" dirty="0" err="1"/>
            <a:t>unanalysable</a:t>
          </a:r>
          <a:endParaRPr lang="en-GB" sz="1600" kern="1200" dirty="0"/>
        </a:p>
      </dsp:txBody>
      <dsp:txXfrm>
        <a:off x="690809" y="1963498"/>
        <a:ext cx="5478145" cy="1545610"/>
      </dsp:txXfrm>
    </dsp:sp>
    <dsp:sp modelId="{FFAC1DD4-C79B-4609-A7EE-3FB9B7B3A42F}">
      <dsp:nvSpPr>
        <dsp:cNvPr id="0" name=""/>
        <dsp:cNvSpPr/>
      </dsp:nvSpPr>
      <dsp:spPr>
        <a:xfrm>
          <a:off x="1285447" y="3830825"/>
          <a:ext cx="7284199" cy="16417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0" kern="1200" baseline="0" dirty="0"/>
            <a:t>PROXIMA Solution:</a:t>
          </a:r>
          <a:endParaRPr lang="en-GB" sz="21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/>
            <a:t>Probabilistic Timing Analysis of interferences</a:t>
          </a: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/>
            <a:t>Time-</a:t>
          </a:r>
          <a:r>
            <a:rPr lang="en-GB" sz="1600" kern="1200" dirty="0" err="1"/>
            <a:t>randomizated</a:t>
          </a:r>
          <a:r>
            <a:rPr lang="en-GB" sz="1600" kern="1200" dirty="0"/>
            <a:t> hardware and software</a:t>
          </a: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/>
            <a:t>Composable software platform</a:t>
          </a: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/>
            <a:t>Tool and platform support</a:t>
          </a:r>
        </a:p>
      </dsp:txBody>
      <dsp:txXfrm>
        <a:off x="1333533" y="3878911"/>
        <a:ext cx="5478145" cy="1545610"/>
      </dsp:txXfrm>
    </dsp:sp>
    <dsp:sp modelId="{BC812680-AF8A-44E7-96B6-B174D0EE1401}">
      <dsp:nvSpPr>
        <dsp:cNvPr id="0" name=""/>
        <dsp:cNvSpPr/>
      </dsp:nvSpPr>
      <dsp:spPr>
        <a:xfrm>
          <a:off x="6217041" y="1245018"/>
          <a:ext cx="1067158" cy="106715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600" kern="1200"/>
        </a:p>
      </dsp:txBody>
      <dsp:txXfrm>
        <a:off x="6457152" y="1245018"/>
        <a:ext cx="586936" cy="803036"/>
      </dsp:txXfrm>
    </dsp:sp>
    <dsp:sp modelId="{C2E288C7-4F65-4BA0-BBCC-16CE57B08ABE}">
      <dsp:nvSpPr>
        <dsp:cNvPr id="0" name=""/>
        <dsp:cNvSpPr/>
      </dsp:nvSpPr>
      <dsp:spPr>
        <a:xfrm>
          <a:off x="6859764" y="3149485"/>
          <a:ext cx="1067158" cy="106715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600" kern="1200"/>
        </a:p>
      </dsp:txBody>
      <dsp:txXfrm>
        <a:off x="7099875" y="3149485"/>
        <a:ext cx="586936" cy="8030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1711E3-618A-4BDF-97F5-98DDB9C6A66B}">
      <dsp:nvSpPr>
        <dsp:cNvPr id="0" name=""/>
        <dsp:cNvSpPr/>
      </dsp:nvSpPr>
      <dsp:spPr>
        <a:xfrm>
          <a:off x="46274" y="1427"/>
          <a:ext cx="1944573" cy="777829"/>
        </a:xfrm>
        <a:prstGeom prst="chevron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i="1" kern="1200" dirty="0"/>
            <a:t>Tool Support</a:t>
          </a:r>
          <a:endParaRPr lang="en-GB" sz="2000" kern="1200" dirty="0"/>
        </a:p>
      </dsp:txBody>
      <dsp:txXfrm>
        <a:off x="435189" y="1427"/>
        <a:ext cx="1166744" cy="777829"/>
      </dsp:txXfrm>
    </dsp:sp>
    <dsp:sp modelId="{C020FD67-196B-444B-AAF9-50C24EDE922C}">
      <dsp:nvSpPr>
        <dsp:cNvPr id="0" name=""/>
        <dsp:cNvSpPr/>
      </dsp:nvSpPr>
      <dsp:spPr>
        <a:xfrm>
          <a:off x="1738053" y="67542"/>
          <a:ext cx="1613996" cy="645598"/>
        </a:xfrm>
        <a:prstGeom prst="chevron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err="1"/>
            <a:t>RapiTime</a:t>
          </a:r>
          <a:r>
            <a:rPr lang="en-GB" sz="1300" kern="1200" dirty="0"/>
            <a:t> Analysis Tool</a:t>
          </a:r>
        </a:p>
      </dsp:txBody>
      <dsp:txXfrm>
        <a:off x="2060852" y="67542"/>
        <a:ext cx="968398" cy="645598"/>
      </dsp:txXfrm>
    </dsp:sp>
    <dsp:sp modelId="{E45D7EB4-E800-42FA-8773-85A45F305E25}">
      <dsp:nvSpPr>
        <dsp:cNvPr id="0" name=""/>
        <dsp:cNvSpPr/>
      </dsp:nvSpPr>
      <dsp:spPr>
        <a:xfrm>
          <a:off x="3126090" y="67542"/>
          <a:ext cx="1613996" cy="645598"/>
        </a:xfrm>
        <a:prstGeom prst="chevron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/>
            <a:t>Operating Systems</a:t>
          </a:r>
        </a:p>
      </dsp:txBody>
      <dsp:txXfrm>
        <a:off x="3448889" y="67542"/>
        <a:ext cx="968398" cy="645598"/>
      </dsp:txXfrm>
    </dsp:sp>
    <dsp:sp modelId="{83118137-A69A-4C52-A55E-F43AF2265371}">
      <dsp:nvSpPr>
        <dsp:cNvPr id="0" name=""/>
        <dsp:cNvSpPr/>
      </dsp:nvSpPr>
      <dsp:spPr>
        <a:xfrm>
          <a:off x="4514127" y="67542"/>
          <a:ext cx="1613996" cy="645598"/>
        </a:xfrm>
        <a:prstGeom prst="chevron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/>
            <a:t>Compiler</a:t>
          </a:r>
          <a:endParaRPr lang="en-GB" sz="1300" kern="1200" dirty="0"/>
        </a:p>
      </dsp:txBody>
      <dsp:txXfrm>
        <a:off x="4836926" y="67542"/>
        <a:ext cx="968398" cy="645598"/>
      </dsp:txXfrm>
    </dsp:sp>
    <dsp:sp modelId="{7D9EE6CF-6274-4360-83E6-033D8C192E61}">
      <dsp:nvSpPr>
        <dsp:cNvPr id="0" name=""/>
        <dsp:cNvSpPr/>
      </dsp:nvSpPr>
      <dsp:spPr>
        <a:xfrm>
          <a:off x="46274" y="888153"/>
          <a:ext cx="1944573" cy="777829"/>
        </a:xfrm>
        <a:prstGeom prst="chevron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i="1" kern="1200" dirty="0"/>
            <a:t>Safety argument</a:t>
          </a:r>
          <a:endParaRPr lang="en-GB" sz="2000" kern="1200" dirty="0"/>
        </a:p>
      </dsp:txBody>
      <dsp:txXfrm>
        <a:off x="435189" y="888153"/>
        <a:ext cx="1166744" cy="777829"/>
      </dsp:txXfrm>
    </dsp:sp>
    <dsp:sp modelId="{C5C14950-28EC-40B1-88DD-275047166BEC}">
      <dsp:nvSpPr>
        <dsp:cNvPr id="0" name=""/>
        <dsp:cNvSpPr/>
      </dsp:nvSpPr>
      <dsp:spPr>
        <a:xfrm>
          <a:off x="1738053" y="954268"/>
          <a:ext cx="1613996" cy="645598"/>
        </a:xfrm>
        <a:prstGeom prst="chevron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/>
            <a:t>DO-178B/C</a:t>
          </a:r>
        </a:p>
      </dsp:txBody>
      <dsp:txXfrm>
        <a:off x="2060852" y="954268"/>
        <a:ext cx="968398" cy="645598"/>
      </dsp:txXfrm>
    </dsp:sp>
    <dsp:sp modelId="{6D7BB12C-5CC9-4B54-94D4-3D231DB67DDA}">
      <dsp:nvSpPr>
        <dsp:cNvPr id="0" name=""/>
        <dsp:cNvSpPr/>
      </dsp:nvSpPr>
      <dsp:spPr>
        <a:xfrm>
          <a:off x="3126090" y="954268"/>
          <a:ext cx="1613996" cy="645598"/>
        </a:xfrm>
        <a:prstGeom prst="chevron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Other Domains</a:t>
          </a:r>
          <a:endParaRPr lang="en-GB" sz="1300" kern="1200" dirty="0"/>
        </a:p>
      </dsp:txBody>
      <dsp:txXfrm>
        <a:off x="3448889" y="954268"/>
        <a:ext cx="968398" cy="645598"/>
      </dsp:txXfrm>
    </dsp:sp>
    <dsp:sp modelId="{C92C8B98-56B5-4DCC-A914-2A5A2D618D19}">
      <dsp:nvSpPr>
        <dsp:cNvPr id="0" name=""/>
        <dsp:cNvSpPr/>
      </dsp:nvSpPr>
      <dsp:spPr>
        <a:xfrm>
          <a:off x="46274" y="1774878"/>
          <a:ext cx="1944573" cy="777829"/>
        </a:xfrm>
        <a:prstGeom prst="chevron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/>
            <a:t>Hardware </a:t>
          </a:r>
          <a:r>
            <a:rPr lang="en-US" sz="2000" kern="1200" dirty="0"/>
            <a:t>Support</a:t>
          </a:r>
          <a:endParaRPr lang="en-GB" sz="2000" kern="1200" dirty="0"/>
        </a:p>
      </dsp:txBody>
      <dsp:txXfrm>
        <a:off x="435189" y="1774878"/>
        <a:ext cx="1166744" cy="777829"/>
      </dsp:txXfrm>
    </dsp:sp>
    <dsp:sp modelId="{E33598F6-479C-4192-80C9-04048496C657}">
      <dsp:nvSpPr>
        <dsp:cNvPr id="0" name=""/>
        <dsp:cNvSpPr/>
      </dsp:nvSpPr>
      <dsp:spPr>
        <a:xfrm>
          <a:off x="1738053" y="1840994"/>
          <a:ext cx="1613996" cy="645598"/>
        </a:xfrm>
        <a:prstGeom prst="chevron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Randomized timing hardware</a:t>
          </a:r>
          <a:endParaRPr lang="en-GB" sz="1300" kern="1200" dirty="0"/>
        </a:p>
      </dsp:txBody>
      <dsp:txXfrm>
        <a:off x="2060852" y="1840994"/>
        <a:ext cx="968398" cy="645598"/>
      </dsp:txXfrm>
    </dsp:sp>
    <dsp:sp modelId="{99D12DE4-D6FE-418D-875B-E1938891A30C}">
      <dsp:nvSpPr>
        <dsp:cNvPr id="0" name=""/>
        <dsp:cNvSpPr/>
      </dsp:nvSpPr>
      <dsp:spPr>
        <a:xfrm>
          <a:off x="3126090" y="1840994"/>
          <a:ext cx="1613996" cy="645598"/>
        </a:xfrm>
        <a:prstGeom prst="chevron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COTS</a:t>
          </a:r>
          <a:endParaRPr lang="en-GB" sz="1300" kern="1200" dirty="0"/>
        </a:p>
      </dsp:txBody>
      <dsp:txXfrm>
        <a:off x="3448889" y="1840994"/>
        <a:ext cx="968398" cy="645598"/>
      </dsp:txXfrm>
    </dsp:sp>
    <dsp:sp modelId="{0B044572-DE93-4715-BE0B-72668C7CA52E}">
      <dsp:nvSpPr>
        <dsp:cNvPr id="0" name=""/>
        <dsp:cNvSpPr/>
      </dsp:nvSpPr>
      <dsp:spPr>
        <a:xfrm>
          <a:off x="46274" y="2661604"/>
          <a:ext cx="1944573" cy="777829"/>
        </a:xfrm>
        <a:prstGeom prst="chevron">
          <a:avLst/>
        </a:prstGeom>
        <a:solidFill>
          <a:schemeClr val="accent6"/>
        </a:soli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>
              <a:solidFill>
                <a:srgbClr val="F0F0F0"/>
              </a:solidFill>
            </a:rPr>
            <a:t>Proof of product</a:t>
          </a:r>
        </a:p>
      </dsp:txBody>
      <dsp:txXfrm>
        <a:off x="435189" y="2661604"/>
        <a:ext cx="1166744" cy="777829"/>
      </dsp:txXfrm>
    </dsp:sp>
    <dsp:sp modelId="{072BE4B4-E1C4-45FF-86A2-0BA3EF4079A6}">
      <dsp:nvSpPr>
        <dsp:cNvPr id="0" name=""/>
        <dsp:cNvSpPr/>
      </dsp:nvSpPr>
      <dsp:spPr>
        <a:xfrm>
          <a:off x="1738053" y="2727719"/>
          <a:ext cx="1613996" cy="645598"/>
        </a:xfrm>
        <a:prstGeom prst="chevron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/>
            <a:t>Industrial case studies</a:t>
          </a:r>
        </a:p>
      </dsp:txBody>
      <dsp:txXfrm>
        <a:off x="2060852" y="2727719"/>
        <a:ext cx="968398" cy="6455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9E874C3-DD35-468D-98B3-AA57AF68253F}" type="datetimeFigureOut">
              <a:rPr lang="en-US"/>
              <a:pPr>
                <a:defRPr/>
              </a:pPr>
              <a:t>3/15/2016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2850F9C-4209-4784-B901-3C63FCD9E8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623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B860D8B-B5A3-4800-8DCD-420B40E902A9}" type="datetimeFigureOut">
              <a:rPr lang="en-US"/>
              <a:pPr>
                <a:defRPr/>
              </a:pPr>
              <a:t>3/15/2016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C4F7D9E-F743-470A-8ACB-19E0B217D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842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7388"/>
            <a:ext cx="4565650" cy="3425825"/>
          </a:xfrm>
          <a:ln/>
        </p:spPr>
      </p:sp>
      <p:sp>
        <p:nvSpPr>
          <p:cNvPr id="2201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889" y="4344033"/>
            <a:ext cx="5484223" cy="4113956"/>
          </a:xfrm>
          <a:noFill/>
        </p:spPr>
        <p:txBody>
          <a:bodyPr lIns="88139" tIns="44070" rIns="88139" bIns="44070"/>
          <a:lstStyle/>
          <a:p>
            <a:r>
              <a:rPr lang="en-US" dirty="0">
                <a:ea typeface="ＭＳ Ｐゴシック"/>
                <a:cs typeface="ＭＳ Ｐゴシック"/>
              </a:rPr>
              <a:t>PROARTIS TAKES A PROBABILISTIC ANGLE TO PROVIDE HIGHER PEFORMANCE WHILE MAINTAINING STRONG GUARANTEES ON THE TIMING CORRECTNESS OF THE SYSTEM.</a:t>
            </a:r>
          </a:p>
          <a:p>
            <a:endParaRPr lang="en-US" dirty="0">
              <a:ea typeface="ＭＳ Ｐゴシック"/>
              <a:cs typeface="ＭＳ Ｐゴシック"/>
            </a:endParaRPr>
          </a:p>
          <a:p>
            <a:r>
              <a:rPr lang="en-US" dirty="0">
                <a:ea typeface="ＭＳ Ｐゴシック"/>
                <a:cs typeface="ＭＳ Ｐゴシック"/>
              </a:rPr>
              <a:t>In the past some studies have tried to follow a probabilistic approach to attach this problem. However, those studies have been based on deterministic systems.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7388"/>
            <a:ext cx="4565650" cy="3425825"/>
          </a:xfrm>
          <a:ln/>
        </p:spPr>
      </p:sp>
      <p:sp>
        <p:nvSpPr>
          <p:cNvPr id="2201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889" y="4344033"/>
            <a:ext cx="5484223" cy="4113956"/>
          </a:xfrm>
          <a:noFill/>
        </p:spPr>
        <p:txBody>
          <a:bodyPr lIns="88139" tIns="44070" rIns="88139" bIns="44070"/>
          <a:lstStyle/>
          <a:p>
            <a:r>
              <a:rPr lang="en-US" dirty="0">
                <a:ea typeface="ＭＳ Ｐゴシック"/>
                <a:cs typeface="ＭＳ Ｐゴシック"/>
              </a:rPr>
              <a:t>PROARTIS TAKES A PROBABILISTIC ANGLE TO PROVIDE HIGHER PEFORMANCE WHILE MAINTAINING STRONG GUARANTEES ON THE TIMING CORRECTNESS OF THE SYSTEM.</a:t>
            </a:r>
          </a:p>
          <a:p>
            <a:endParaRPr lang="en-US" dirty="0">
              <a:ea typeface="ＭＳ Ｐゴシック"/>
              <a:cs typeface="ＭＳ Ｐゴシック"/>
            </a:endParaRPr>
          </a:p>
          <a:p>
            <a:r>
              <a:rPr lang="en-US" dirty="0">
                <a:ea typeface="ＭＳ Ｐゴシック"/>
                <a:cs typeface="ＭＳ Ｐゴシック"/>
              </a:rPr>
              <a:t>In the past some studies have tried to follow a probabilistic approach to attach this problem. However, those studies have been based on deterministic systems.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441325"/>
            <a:ext cx="89154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313" y="1389063"/>
            <a:ext cx="442595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5776913"/>
            <a:ext cx="8943975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128588" y="5954713"/>
            <a:ext cx="3810000" cy="83026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200" i="1" noProof="0" dirty="0">
                <a:solidFill>
                  <a:srgbClr val="0A4C78"/>
                </a:solidFill>
              </a:rPr>
              <a:t>This project and the research leading to these results </a:t>
            </a:r>
            <a:r>
              <a:rPr lang="en-GB" sz="1200" i="1" noProof="0">
                <a:solidFill>
                  <a:srgbClr val="0A4C78"/>
                </a:solidFill>
              </a:rPr>
              <a:t>has received </a:t>
            </a:r>
            <a:r>
              <a:rPr lang="en-GB" sz="1200" i="1" noProof="0" dirty="0">
                <a:solidFill>
                  <a:srgbClr val="0A4C78"/>
                </a:solidFill>
              </a:rPr>
              <a:t>funding  from the European Community’s Seventh Framework Programme [FP7 / 2007-2013] under grant agreement 611085</a:t>
            </a:r>
          </a:p>
        </p:txBody>
      </p:sp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5843588" y="5927725"/>
            <a:ext cx="3048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n-US" sz="2000" i="1" dirty="0">
                <a:solidFill>
                  <a:srgbClr val="0A4C78"/>
                </a:solidFill>
                <a:latin typeface="Arial" charset="0"/>
              </a:rPr>
              <a:t>www.proxima-project.eu</a:t>
            </a:r>
            <a:endParaRPr lang="en-US" altLang="en-US" sz="2000" i="1" dirty="0">
              <a:solidFill>
                <a:srgbClr val="0A4C78"/>
              </a:solidFill>
              <a:latin typeface="Arial" charset="0"/>
            </a:endParaRPr>
          </a:p>
        </p:txBody>
      </p:sp>
      <p:pic>
        <p:nvPicPr>
          <p:cNvPr id="10" name="Picture 1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60350"/>
            <a:ext cx="790575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293688"/>
            <a:ext cx="83502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251520" y="2852936"/>
            <a:ext cx="8640068" cy="1008112"/>
          </a:xfrm>
          <a:prstGeom prst="rect">
            <a:avLst/>
          </a:prstGeom>
        </p:spPr>
        <p:txBody>
          <a:bodyPr tIns="180000"/>
          <a:lstStyle>
            <a:lvl1pPr marL="0" indent="0" algn="ctr">
              <a:spcBef>
                <a:spcPts val="0"/>
              </a:spcBef>
              <a:buClr>
                <a:srgbClr val="0A4C78"/>
              </a:buClr>
              <a:buSzPct val="100000"/>
              <a:buFont typeface="Wingdings" panose="05000000000000000000" pitchFamily="2" charset="2"/>
              <a:buNone/>
              <a:defRPr lang="en-US" sz="3200" b="1" i="0" u="none" strike="noStrike" baseline="0" smtClean="0"/>
            </a:lvl1pPr>
            <a:lvl2pPr marL="914400" indent="-457200" algn="l">
              <a:buClr>
                <a:srgbClr val="0A4C78"/>
              </a:buClr>
              <a:buSzPct val="100000"/>
              <a:buFont typeface="Wingdings" panose="05000000000000000000" pitchFamily="2" charset="2"/>
              <a:buChar char="Ø"/>
              <a:defRPr sz="2400">
                <a:solidFill>
                  <a:srgbClr val="0A4C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 algn="l">
              <a:buClr>
                <a:srgbClr val="0A4C78"/>
              </a:buClr>
              <a:buFont typeface="Arial" panose="020B0604020202020204" pitchFamily="34" charset="0"/>
              <a:buChar char="-"/>
              <a:defRPr sz="2000">
                <a:solidFill>
                  <a:srgbClr val="0A4C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 algn="l">
              <a:buClr>
                <a:srgbClr val="0A4C78"/>
              </a:buClr>
              <a:buFont typeface="Arial" panose="020B0604020202020204" pitchFamily="34" charset="0"/>
              <a:buChar char="•"/>
              <a:defRPr sz="1800" baseline="0">
                <a:solidFill>
                  <a:srgbClr val="0A4C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 algn="l">
              <a:buClr>
                <a:srgbClr val="0A4C78"/>
              </a:buClr>
              <a:buFont typeface="Wingdings" panose="05000000000000000000" pitchFamily="2" charset="2"/>
              <a:buChar char="§"/>
              <a:defRPr sz="1600" baseline="0">
                <a:solidFill>
                  <a:srgbClr val="0A4C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7"/>
          </p:nvPr>
        </p:nvSpPr>
        <p:spPr>
          <a:xfrm>
            <a:off x="266254" y="4509120"/>
            <a:ext cx="8640068" cy="576064"/>
          </a:xfrm>
          <a:prstGeom prst="rect">
            <a:avLst/>
          </a:prstGeom>
          <a:noFill/>
        </p:spPr>
        <p:txBody>
          <a:bodyPr tIns="180000"/>
          <a:lstStyle>
            <a:lvl1pPr marL="0" indent="0" algn="r">
              <a:spcBef>
                <a:spcPts val="0"/>
              </a:spcBef>
              <a:buClr>
                <a:srgbClr val="0A4C78"/>
              </a:buClr>
              <a:buSzPct val="100000"/>
              <a:buFont typeface="Wingdings" panose="05000000000000000000" pitchFamily="2" charset="2"/>
              <a:buNone/>
              <a:defRPr lang="en-US" sz="2400" b="0" i="0" u="none" strike="noStrike" baseline="0" smtClean="0">
                <a:solidFill>
                  <a:srgbClr val="0A4C78"/>
                </a:solidFill>
              </a:defRPr>
            </a:lvl1pPr>
            <a:lvl2pPr marL="914400" indent="-457200" algn="l">
              <a:buClr>
                <a:srgbClr val="0A4C78"/>
              </a:buClr>
              <a:buSzPct val="100000"/>
              <a:buFont typeface="Wingdings" panose="05000000000000000000" pitchFamily="2" charset="2"/>
              <a:buChar char="Ø"/>
              <a:defRPr sz="2400">
                <a:solidFill>
                  <a:srgbClr val="0A4C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 algn="l">
              <a:buClr>
                <a:srgbClr val="0A4C78"/>
              </a:buClr>
              <a:buFont typeface="Arial" panose="020B0604020202020204" pitchFamily="34" charset="0"/>
              <a:buChar char="-"/>
              <a:defRPr sz="2000">
                <a:solidFill>
                  <a:srgbClr val="0A4C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 algn="l">
              <a:buClr>
                <a:srgbClr val="0A4C78"/>
              </a:buClr>
              <a:buFont typeface="Arial" panose="020B0604020202020204" pitchFamily="34" charset="0"/>
              <a:buChar char="•"/>
              <a:defRPr sz="1800" baseline="0">
                <a:solidFill>
                  <a:srgbClr val="0A4C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 algn="l">
              <a:buClr>
                <a:srgbClr val="0A4C78"/>
              </a:buClr>
              <a:buFont typeface="Wingdings" panose="05000000000000000000" pitchFamily="2" charset="2"/>
              <a:buChar char="§"/>
              <a:defRPr sz="1600" baseline="0">
                <a:solidFill>
                  <a:srgbClr val="0A4C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8"/>
          </p:nvPr>
        </p:nvSpPr>
        <p:spPr>
          <a:xfrm>
            <a:off x="239668" y="5157192"/>
            <a:ext cx="8640068" cy="504056"/>
          </a:xfrm>
          <a:prstGeom prst="rect">
            <a:avLst/>
          </a:prstGeom>
        </p:spPr>
        <p:txBody>
          <a:bodyPr tIns="180000"/>
          <a:lstStyle>
            <a:lvl1pPr marL="0" indent="0" algn="r">
              <a:spcBef>
                <a:spcPts val="0"/>
              </a:spcBef>
              <a:buClr>
                <a:srgbClr val="0A4C78"/>
              </a:buClr>
              <a:buSzPct val="100000"/>
              <a:buFont typeface="Wingdings" panose="05000000000000000000" pitchFamily="2" charset="2"/>
              <a:buNone/>
              <a:defRPr lang="en-US" sz="2000" b="0" i="0" u="none" strike="noStrike" baseline="0" smtClean="0"/>
            </a:lvl1pPr>
            <a:lvl2pPr marL="914400" indent="-457200" algn="l">
              <a:buClr>
                <a:srgbClr val="0A4C78"/>
              </a:buClr>
              <a:buSzPct val="100000"/>
              <a:buFont typeface="Wingdings" panose="05000000000000000000" pitchFamily="2" charset="2"/>
              <a:buChar char="Ø"/>
              <a:defRPr sz="2400">
                <a:solidFill>
                  <a:srgbClr val="0A4C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 algn="l">
              <a:buClr>
                <a:srgbClr val="0A4C78"/>
              </a:buClr>
              <a:buFont typeface="Arial" panose="020B0604020202020204" pitchFamily="34" charset="0"/>
              <a:buChar char="-"/>
              <a:defRPr sz="2000">
                <a:solidFill>
                  <a:srgbClr val="0A4C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 algn="l">
              <a:buClr>
                <a:srgbClr val="0A4C78"/>
              </a:buClr>
              <a:buFont typeface="Arial" panose="020B0604020202020204" pitchFamily="34" charset="0"/>
              <a:buChar char="•"/>
              <a:defRPr sz="1800" baseline="0">
                <a:solidFill>
                  <a:srgbClr val="0A4C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 algn="l">
              <a:buClr>
                <a:srgbClr val="0A4C78"/>
              </a:buClr>
              <a:buFont typeface="Wingdings" panose="05000000000000000000" pitchFamily="2" charset="2"/>
              <a:buChar char="§"/>
              <a:defRPr sz="1600" baseline="0">
                <a:solidFill>
                  <a:srgbClr val="0A4C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94483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8813" y="6308725"/>
            <a:ext cx="1728787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2 Rectángulo redondeado"/>
          <p:cNvSpPr/>
          <p:nvPr userDrawn="1"/>
        </p:nvSpPr>
        <p:spPr>
          <a:xfrm>
            <a:off x="250825" y="642938"/>
            <a:ext cx="8642350" cy="5449887"/>
          </a:xfrm>
          <a:prstGeom prst="roundRect">
            <a:avLst>
              <a:gd name="adj" fmla="val 3188"/>
            </a:avLst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6" name="Rectangle 1"/>
          <p:cNvSpPr/>
          <p:nvPr userDrawn="1"/>
        </p:nvSpPr>
        <p:spPr>
          <a:xfrm>
            <a:off x="0" y="6381750"/>
            <a:ext cx="6875463" cy="341313"/>
          </a:xfrm>
          <a:prstGeom prst="rect">
            <a:avLst/>
          </a:prstGeom>
          <a:solidFill>
            <a:srgbClr val="0A4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1"/>
          <p:cNvSpPr/>
          <p:nvPr userDrawn="1"/>
        </p:nvSpPr>
        <p:spPr>
          <a:xfrm>
            <a:off x="8964613" y="6381750"/>
            <a:ext cx="179387" cy="341313"/>
          </a:xfrm>
          <a:prstGeom prst="rect">
            <a:avLst/>
          </a:prstGeom>
          <a:solidFill>
            <a:srgbClr val="0A4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0A4C78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3" y="0"/>
            <a:ext cx="8425631" cy="652934"/>
          </a:xfrm>
          <a:prstGeom prst="rect">
            <a:avLst/>
          </a:prstGeom>
        </p:spPr>
        <p:txBody>
          <a:bodyPr/>
          <a:lstStyle>
            <a:lvl1pPr algn="l">
              <a:defRPr sz="3200" b="1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323527" y="620217"/>
            <a:ext cx="8569647" cy="5472608"/>
          </a:xfrm>
          <a:prstGeom prst="rect">
            <a:avLst/>
          </a:prstGeom>
        </p:spPr>
        <p:txBody>
          <a:bodyPr tIns="180000"/>
          <a:lstStyle>
            <a:lvl1pPr marL="457200" indent="-457200">
              <a:buClr>
                <a:srgbClr val="0A4C78"/>
              </a:buClr>
              <a:buSzPct val="100000"/>
              <a:buFont typeface="Wingdings" panose="05000000000000000000" pitchFamily="2" charset="2"/>
              <a:buChar char="q"/>
              <a:defRPr sz="2400" b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 algn="l">
              <a:buClr>
                <a:srgbClr val="0A4C78"/>
              </a:buClr>
              <a:buSzPct val="100000"/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 algn="l">
              <a:buClr>
                <a:srgbClr val="0A4C78"/>
              </a:buClr>
              <a:buFont typeface="Arial" panose="020B0604020202020204" pitchFamily="34" charset="0"/>
              <a:buChar char="-"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 algn="l">
              <a:buClr>
                <a:srgbClr val="0A4C78"/>
              </a:buClr>
              <a:buFont typeface="Arial" panose="020B0604020202020204" pitchFamily="34" charset="0"/>
              <a:buChar char="•"/>
              <a:defRPr sz="16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 algn="l">
              <a:buClr>
                <a:srgbClr val="0A4C78"/>
              </a:buClr>
              <a:buFont typeface="Wingdings" panose="05000000000000000000" pitchFamily="2" charset="2"/>
              <a:buChar char="§"/>
              <a:defRPr sz="1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323850" y="6424613"/>
            <a:ext cx="6480175" cy="298450"/>
          </a:xfrm>
          <a:prstGeom prst="rect">
            <a:avLst/>
          </a:prstGeom>
        </p:spPr>
        <p:txBody>
          <a:bodyPr/>
          <a:lstStyle>
            <a:lvl1pPr algn="l">
              <a:defRPr sz="1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0C4E8D2-0376-4FA6-975F-19CE4C0B4897}" type="slidenum">
              <a:rPr lang="en-US" smtClean="0"/>
              <a:pPr>
                <a:defRPr/>
              </a:pPr>
              <a:t>‹#›</a:t>
            </a:fld>
            <a:r>
              <a:rPr lang="en-US" dirty="0"/>
              <a:t>	                                Vienna, Austria                               22/01/2014</a:t>
            </a:r>
          </a:p>
        </p:txBody>
      </p:sp>
    </p:spTree>
    <p:extLst>
      <p:ext uri="{BB962C8B-B14F-4D97-AF65-F5344CB8AC3E}">
        <p14:creationId xmlns:p14="http://schemas.microsoft.com/office/powerpoint/2010/main" val="3464742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6"/>
          <p:cNvSpPr>
            <a:spLocks noChangeArrowheads="1"/>
          </p:cNvSpPr>
          <p:nvPr/>
        </p:nvSpPr>
        <p:spPr bwMode="auto">
          <a:xfrm>
            <a:off x="1828800" y="63246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en-US" dirty="0">
                <a:solidFill>
                  <a:srgbClr val="5F5F5F"/>
                </a:solidFill>
              </a:rPr>
              <a:t>Barcelona</a:t>
            </a:r>
          </a:p>
        </p:txBody>
      </p:sp>
      <p:sp>
        <p:nvSpPr>
          <p:cNvPr id="6" name="Text Box 8"/>
          <p:cNvSpPr txBox="1">
            <a:spLocks noChangeArrowheads="1"/>
          </p:cNvSpPr>
          <p:nvPr userDrawn="1"/>
        </p:nvSpPr>
        <p:spPr bwMode="auto">
          <a:xfrm>
            <a:off x="5181600" y="6280150"/>
            <a:ext cx="2057400" cy="30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r">
              <a:defRPr/>
            </a:pPr>
            <a:r>
              <a:rPr lang="es-ES" dirty="0">
                <a:solidFill>
                  <a:srgbClr val="5F5F5F"/>
                </a:solidFill>
              </a:rPr>
              <a:t>Nov, 2013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1831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ca-ES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68313" y="76200"/>
            <a:ext cx="8229600" cy="738188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28600" y="6324600"/>
            <a:ext cx="609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A5C2D-EF5F-4E08-8163-35B432BF12FA}" type="slidenum">
              <a:rPr lang="es-ES"/>
              <a:pPr>
                <a:defRPr/>
              </a:pPr>
              <a:t>‹#›</a:t>
            </a:fld>
            <a:r>
              <a:rPr lang="es-ES" dirty="0"/>
              <a:t>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858" y="6216651"/>
            <a:ext cx="1380342" cy="412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0216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16.png"/><Relationship Id="rId7" Type="http://schemas.openxmlformats.org/officeDocument/2006/relationships/diagramLayout" Target="../diagrams/layout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5" Type="http://schemas.openxmlformats.org/officeDocument/2006/relationships/image" Target="../media/image18.jpeg"/><Relationship Id="rId10" Type="http://schemas.microsoft.com/office/2007/relationships/diagramDrawing" Target="../diagrams/drawing2.xml"/><Relationship Id="rId4" Type="http://schemas.openxmlformats.org/officeDocument/2006/relationships/image" Target="../media/image17.png"/><Relationship Id="rId9" Type="http://schemas.openxmlformats.org/officeDocument/2006/relationships/diagramColors" Target="../diagrams/colors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8"/>
          <p:cNvSpPr>
            <a:spLocks noGrp="1"/>
          </p:cNvSpPr>
          <p:nvPr>
            <p:ph idx="16"/>
          </p:nvPr>
        </p:nvSpPr>
        <p:spPr bwMode="auto">
          <a:xfrm>
            <a:off x="323528" y="2996952"/>
            <a:ext cx="8640763" cy="10810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SzTx/>
            </a:pPr>
            <a:r>
              <a:rPr lang="en-GB" altLang="en-US" dirty="0">
                <a:cs typeface="Arial" charset="0"/>
              </a:rPr>
              <a:t>Introduction</a:t>
            </a:r>
          </a:p>
        </p:txBody>
      </p:sp>
      <p:sp>
        <p:nvSpPr>
          <p:cNvPr id="3075" name="Content Placeholder 9"/>
          <p:cNvSpPr>
            <a:spLocks noGrp="1"/>
          </p:cNvSpPr>
          <p:nvPr>
            <p:ph idx="17"/>
          </p:nvPr>
        </p:nvSpPr>
        <p:spPr bwMode="auto">
          <a:xfrm>
            <a:off x="251520" y="3933056"/>
            <a:ext cx="8640763" cy="5762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SzTx/>
            </a:pPr>
            <a:endParaRPr altLang="en-US" dirty="0">
              <a:cs typeface="Arial" charset="0"/>
            </a:endParaRPr>
          </a:p>
        </p:txBody>
      </p:sp>
      <p:sp>
        <p:nvSpPr>
          <p:cNvPr id="3076" name="Content Placeholder 10"/>
          <p:cNvSpPr>
            <a:spLocks noGrp="1"/>
          </p:cNvSpPr>
          <p:nvPr>
            <p:ph idx="18"/>
          </p:nvPr>
        </p:nvSpPr>
        <p:spPr bwMode="auto">
          <a:xfrm>
            <a:off x="251520" y="4581128"/>
            <a:ext cx="8640763" cy="8640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SzTx/>
            </a:pPr>
            <a:r>
              <a:rPr lang="en-US" altLang="en-US" dirty="0">
                <a:cs typeface="Arial" charset="0"/>
              </a:rPr>
              <a:t>March 2015</a:t>
            </a:r>
            <a:endParaRPr altLang="en-US" dirty="0">
              <a:cs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Exploitation Results </a:t>
            </a:r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7" y="4797624"/>
            <a:ext cx="8569647" cy="1439688"/>
          </a:xfrm>
        </p:spPr>
        <p:txBody>
          <a:bodyPr/>
          <a:lstStyle/>
          <a:p>
            <a:r>
              <a:rPr lang="en-US" dirty="0"/>
              <a:t>Impact</a:t>
            </a:r>
          </a:p>
          <a:p>
            <a:pPr lvl="1"/>
            <a:r>
              <a:rPr lang="en-US" dirty="0"/>
              <a:t>Fast adoption of high performance technology</a:t>
            </a:r>
          </a:p>
          <a:p>
            <a:pPr lvl="1"/>
            <a:r>
              <a:rPr lang="en-US" dirty="0"/>
              <a:t>Reduction in verification cost of critical systems</a:t>
            </a:r>
            <a:endParaRPr lang="en-GB" dirty="0"/>
          </a:p>
        </p:txBody>
      </p:sp>
      <p:sp>
        <p:nvSpPr>
          <p:cNvPr id="6" name="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323850" y="6424613"/>
            <a:ext cx="6480175" cy="298450"/>
          </a:xfrm>
        </p:spPr>
        <p:txBody>
          <a:bodyPr/>
          <a:lstStyle/>
          <a:p>
            <a:pPr>
              <a:defRPr/>
            </a:pPr>
            <a:fld id="{C0C4E8D2-0376-4FA6-975F-19CE4C0B4897}" type="slidenum">
              <a:rPr lang="en-US" smtClean="0"/>
              <a:pPr>
                <a:defRPr/>
              </a:pPr>
              <a:t>10</a:t>
            </a:fld>
            <a:r>
              <a:rPr lang="en-US" dirty="0"/>
              <a:t>	 				                30/01/2014</a:t>
            </a: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7641109" y="3574395"/>
            <a:ext cx="1274338" cy="102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7639594" y="980728"/>
            <a:ext cx="1248009" cy="9361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7641109" y="2348879"/>
            <a:ext cx="1287375" cy="8505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" name="Picture 2" descr="http://ts1.mm.bing.net/th?id=H.4793219025732136&amp;w=251&amp;h=144&amp;c=7&amp;rs=1&amp;pid=1.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1115" y="4967546"/>
            <a:ext cx="1286487" cy="9097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graphicFrame>
        <p:nvGraphicFramePr>
          <p:cNvPr id="11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1090343"/>
              </p:ext>
            </p:extLst>
          </p:nvPr>
        </p:nvGraphicFramePr>
        <p:xfrm>
          <a:off x="683568" y="1284283"/>
          <a:ext cx="6174398" cy="34408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2" name="Rectangle 15"/>
          <p:cNvSpPr/>
          <p:nvPr/>
        </p:nvSpPr>
        <p:spPr>
          <a:xfrm>
            <a:off x="7662327" y="5877272"/>
            <a:ext cx="10196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Rail</a:t>
            </a:r>
            <a:endParaRPr lang="en-GB" dirty="0"/>
          </a:p>
        </p:txBody>
      </p:sp>
      <p:sp>
        <p:nvSpPr>
          <p:cNvPr id="13" name="Rectangle 16"/>
          <p:cNvSpPr/>
          <p:nvPr/>
        </p:nvSpPr>
        <p:spPr>
          <a:xfrm>
            <a:off x="7632340" y="1916831"/>
            <a:ext cx="1296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/>
              <a:t>Aerospace</a:t>
            </a:r>
          </a:p>
        </p:txBody>
      </p:sp>
      <p:sp>
        <p:nvSpPr>
          <p:cNvPr id="14" name="Rectangle 17"/>
          <p:cNvSpPr/>
          <p:nvPr/>
        </p:nvSpPr>
        <p:spPr>
          <a:xfrm>
            <a:off x="7452320" y="3214503"/>
            <a:ext cx="14396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/>
              <a:t>Automotive</a:t>
            </a:r>
          </a:p>
        </p:txBody>
      </p:sp>
      <p:sp>
        <p:nvSpPr>
          <p:cNvPr id="15" name="Rectangle 18"/>
          <p:cNvSpPr/>
          <p:nvPr/>
        </p:nvSpPr>
        <p:spPr>
          <a:xfrm>
            <a:off x="7753779" y="4598213"/>
            <a:ext cx="10196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/>
              <a:t>Space</a:t>
            </a:r>
          </a:p>
        </p:txBody>
      </p:sp>
      <p:sp>
        <p:nvSpPr>
          <p:cNvPr id="5" name="4 Rectángulo"/>
          <p:cNvSpPr/>
          <p:nvPr/>
        </p:nvSpPr>
        <p:spPr>
          <a:xfrm>
            <a:off x="2483768" y="796062"/>
            <a:ext cx="3475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en-US" b="1" i="1" dirty="0"/>
              <a:t>From PROARTIS to commercial use</a:t>
            </a:r>
          </a:p>
        </p:txBody>
      </p:sp>
    </p:spTree>
    <p:extLst>
      <p:ext uri="{BB962C8B-B14F-4D97-AF65-F5344CB8AC3E}">
        <p14:creationId xmlns:p14="http://schemas.microsoft.com/office/powerpoint/2010/main" val="3315309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1" y="0"/>
            <a:ext cx="8712968" cy="652934"/>
          </a:xfrm>
        </p:spPr>
        <p:txBody>
          <a:bodyPr/>
          <a:lstStyle/>
          <a:p>
            <a:r>
              <a:rPr lang="en-US" dirty="0"/>
              <a:t>Industrial Focus: Industrial Advisory Board</a:t>
            </a:r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7" y="620217"/>
            <a:ext cx="8569647" cy="1008583"/>
          </a:xfrm>
        </p:spPr>
        <p:txBody>
          <a:bodyPr/>
          <a:lstStyle/>
          <a:p>
            <a:r>
              <a:rPr lang="en-GB" dirty="0"/>
              <a:t>For each of layer,  PROXIMA results will be disseminated into at least one IAB or PROXIMA industrial member</a:t>
            </a:r>
            <a:endParaRPr lang="en-US" dirty="0"/>
          </a:p>
        </p:txBody>
      </p:sp>
      <p:sp>
        <p:nvSpPr>
          <p:cNvPr id="6" name="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323850" y="6424613"/>
            <a:ext cx="6480175" cy="298450"/>
          </a:xfrm>
        </p:spPr>
        <p:txBody>
          <a:bodyPr/>
          <a:lstStyle/>
          <a:p>
            <a:pPr>
              <a:defRPr/>
            </a:pPr>
            <a:fld id="{C0C4E8D2-0376-4FA6-975F-19CE4C0B4897}" type="slidenum">
              <a:rPr lang="en-US" smtClean="0"/>
              <a:pPr>
                <a:defRPr/>
              </a:pPr>
              <a:t>11</a:t>
            </a:fld>
            <a:r>
              <a:rPr lang="en-US" dirty="0"/>
              <a:t>	 				                30/01/2014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82664"/>
            <a:ext cx="8424936" cy="522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96575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/>
              <a:t>Timeline for the PROXIMA technology</a:t>
            </a:r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lines: industrialization and development</a:t>
            </a:r>
          </a:p>
        </p:txBody>
      </p:sp>
      <p:sp>
        <p:nvSpPr>
          <p:cNvPr id="6" name="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323850" y="6424613"/>
            <a:ext cx="6480175" cy="298450"/>
          </a:xfrm>
        </p:spPr>
        <p:txBody>
          <a:bodyPr/>
          <a:lstStyle/>
          <a:p>
            <a:pPr>
              <a:defRPr/>
            </a:pPr>
            <a:fld id="{C0C4E8D2-0376-4FA6-975F-19CE4C0B4897}" type="slidenum">
              <a:rPr lang="en-US" smtClean="0"/>
              <a:pPr>
                <a:defRPr/>
              </a:pPr>
              <a:t>12</a:t>
            </a:fld>
            <a:r>
              <a:rPr lang="en-US" dirty="0"/>
              <a:t>	 				                30/01/2014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8764422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7010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Content Placeholder 10"/>
          <p:cNvSpPr>
            <a:spLocks noGrp="1"/>
          </p:cNvSpPr>
          <p:nvPr>
            <p:ph idx="18"/>
          </p:nvPr>
        </p:nvSpPr>
        <p:spPr bwMode="auto">
          <a:xfrm>
            <a:off x="251520" y="4581128"/>
            <a:ext cx="8640763" cy="8640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SzTx/>
            </a:pPr>
            <a:r>
              <a:rPr lang="en-US" altLang="en-US" dirty="0">
                <a:cs typeface="Arial" charset="0"/>
              </a:rPr>
              <a:t>March 2014</a:t>
            </a:r>
            <a:endParaRPr altLang="en-US" dirty="0">
              <a:cs typeface="Arial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8"/>
          <p:cNvSpPr>
            <a:spLocks noGrp="1"/>
          </p:cNvSpPr>
          <p:nvPr>
            <p:ph idx="16"/>
          </p:nvPr>
        </p:nvSpPr>
        <p:spPr bwMode="auto">
          <a:xfrm>
            <a:off x="323528" y="2996952"/>
            <a:ext cx="8640763" cy="10810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SzTx/>
            </a:pPr>
            <a:r>
              <a:rPr lang="en-GB" altLang="en-US" dirty="0">
                <a:cs typeface="Arial" charset="0"/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4046630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PROXIMA Consortium</a:t>
            </a:r>
          </a:p>
        </p:txBody>
      </p:sp>
      <p:sp>
        <p:nvSpPr>
          <p:cNvPr id="5" name="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323850" y="6424613"/>
            <a:ext cx="6480175" cy="298450"/>
          </a:xfrm>
        </p:spPr>
        <p:txBody>
          <a:bodyPr/>
          <a:lstStyle/>
          <a:p>
            <a:pPr>
              <a:defRPr/>
            </a:pPr>
            <a:fld id="{C0C4E8D2-0376-4FA6-975F-19CE4C0B4897}" type="slidenum">
              <a:rPr lang="en-US" smtClean="0"/>
              <a:pPr>
                <a:defRPr/>
              </a:pPr>
              <a:t>2</a:t>
            </a:fld>
            <a:r>
              <a:rPr lang="en-US" dirty="0"/>
              <a:t>	 				                30/01/2014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67544" y="620688"/>
            <a:ext cx="835292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" sz="2800" b="1" i="1" dirty="0" err="1"/>
              <a:t>Pro</a:t>
            </a:r>
            <a:r>
              <a:rPr lang="es-ES" sz="2800" i="1" dirty="0" err="1"/>
              <a:t>babilistic</a:t>
            </a:r>
            <a:r>
              <a:rPr lang="es-ES" sz="2800" i="1" dirty="0"/>
              <a:t> real-time control of </a:t>
            </a:r>
            <a:r>
              <a:rPr lang="en-US" sz="2800" i="1" dirty="0"/>
              <a:t>mi</a:t>
            </a:r>
            <a:r>
              <a:rPr lang="en-US" sz="2800" b="1" i="1" dirty="0"/>
              <a:t>x</a:t>
            </a:r>
            <a:r>
              <a:rPr lang="en-US" sz="2800" i="1" dirty="0"/>
              <a:t>ed-cr</a:t>
            </a:r>
            <a:r>
              <a:rPr lang="en-US" sz="2800" b="1" i="1" dirty="0"/>
              <a:t>i</a:t>
            </a:r>
            <a:r>
              <a:rPr lang="en-US" sz="2800" i="1" dirty="0"/>
              <a:t>ticality </a:t>
            </a:r>
            <a:r>
              <a:rPr lang="en-US" sz="2800" b="1" i="1" dirty="0"/>
              <a:t>m</a:t>
            </a:r>
            <a:r>
              <a:rPr lang="en-US" sz="2800" i="1" dirty="0"/>
              <a:t>ulticore and m</a:t>
            </a:r>
            <a:r>
              <a:rPr lang="en-US" sz="2800" b="1" i="1" dirty="0"/>
              <a:t>a</a:t>
            </a:r>
            <a:r>
              <a:rPr lang="en-US" sz="2800" i="1" dirty="0"/>
              <a:t>nycore systems (</a:t>
            </a:r>
            <a:r>
              <a:rPr lang="en-US" sz="2800" b="1" i="1" dirty="0"/>
              <a:t>PROXIMA</a:t>
            </a:r>
            <a:r>
              <a:rPr lang="en-US" sz="2800" i="1" dirty="0"/>
              <a:t>)</a:t>
            </a:r>
            <a:endParaRPr lang="en-US" sz="2800" dirty="0"/>
          </a:p>
          <a:p>
            <a:pPr marL="0" indent="0" algn="ctr">
              <a:buNone/>
            </a:pPr>
            <a:r>
              <a:rPr lang="en-US" sz="1600" dirty="0"/>
              <a:t>Coordinator: Francisco J. Cazorla (BSC)</a:t>
            </a:r>
          </a:p>
          <a:p>
            <a:pPr marL="0" indent="0" algn="ctr">
              <a:buNone/>
            </a:pPr>
            <a:r>
              <a:rPr lang="en-US" sz="1600" dirty="0"/>
              <a:t>Oct 2013 – Sep 2016</a:t>
            </a:r>
          </a:p>
          <a:p>
            <a:pPr marL="0" indent="0" algn="ctr">
              <a:buNone/>
            </a:pPr>
            <a:r>
              <a:rPr lang="en-US" sz="1600" dirty="0"/>
              <a:t>Integrated Project (IP), budget total: </a:t>
            </a:r>
            <a:r>
              <a:rPr lang="es-ES" sz="1600" dirty="0"/>
              <a:t>6,793,991 Euro</a:t>
            </a: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04" y="4611765"/>
            <a:ext cx="8456836" cy="1337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30732"/>
              </p:ext>
            </p:extLst>
          </p:nvPr>
        </p:nvGraphicFramePr>
        <p:xfrm>
          <a:off x="354514" y="2492896"/>
          <a:ext cx="8434059" cy="173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6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64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113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Research Partners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Technology Providers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End Users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78472">
                <a:tc>
                  <a:txBody>
                    <a:bodyPr/>
                    <a:lstStyle/>
                    <a:p>
                      <a:r>
                        <a:rPr lang="en-US" sz="1400" dirty="0"/>
                        <a:t>Barcelona Supercomputing Center </a:t>
                      </a:r>
                      <a:endParaRPr lang="es-ES" sz="1400" dirty="0"/>
                    </a:p>
                    <a:p>
                      <a:r>
                        <a:rPr lang="es-ES" sz="1400" dirty="0" err="1"/>
                        <a:t>Universita</a:t>
                      </a:r>
                      <a:r>
                        <a:rPr lang="es-ES" sz="1400" dirty="0"/>
                        <a:t> </a:t>
                      </a:r>
                      <a:r>
                        <a:rPr lang="es-ES" sz="1400" dirty="0" err="1"/>
                        <a:t>Degli</a:t>
                      </a:r>
                      <a:r>
                        <a:rPr lang="es-ES" sz="1400" dirty="0"/>
                        <a:t> </a:t>
                      </a:r>
                      <a:r>
                        <a:rPr lang="es-ES" sz="1400" dirty="0" err="1"/>
                        <a:t>Studi</a:t>
                      </a:r>
                      <a:r>
                        <a:rPr lang="es-ES" sz="1400" dirty="0"/>
                        <a:t> Di </a:t>
                      </a:r>
                      <a:r>
                        <a:rPr lang="es-ES" sz="1400" dirty="0" err="1"/>
                        <a:t>Padova</a:t>
                      </a:r>
                      <a:r>
                        <a:rPr lang="es-ES" sz="1400" dirty="0"/>
                        <a:t> </a:t>
                      </a:r>
                    </a:p>
                    <a:p>
                      <a:pPr indent="-457200"/>
                      <a:r>
                        <a:rPr lang="en-US" sz="1400" dirty="0"/>
                        <a:t>University of York</a:t>
                      </a:r>
                    </a:p>
                    <a:p>
                      <a:pPr indent="-457200"/>
                      <a:r>
                        <a:rPr lang="en-US" sz="1400" dirty="0"/>
                        <a:t>INRIA</a:t>
                      </a:r>
                      <a:endParaRPr lang="es-ES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Cobham</a:t>
                      </a:r>
                      <a:endParaRPr lang="en-US" sz="1400" dirty="0"/>
                    </a:p>
                    <a:p>
                      <a:r>
                        <a:rPr lang="en-US" sz="1400" dirty="0"/>
                        <a:t>Rapita Systems Limited </a:t>
                      </a:r>
                      <a:endParaRPr lang="es-ES" sz="1400" dirty="0"/>
                    </a:p>
                    <a:p>
                      <a:r>
                        <a:rPr lang="en-US" sz="1400" dirty="0"/>
                        <a:t>Sysgo S.A.S </a:t>
                      </a:r>
                      <a:endParaRPr lang="es-ES" sz="1400" dirty="0"/>
                    </a:p>
                    <a:p>
                      <a:pPr lvl="1"/>
                      <a:endParaRPr lang="es-ES" sz="1400" dirty="0"/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7150" indent="0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Airbus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Defence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 and Space</a:t>
                      </a:r>
                    </a:p>
                    <a:p>
                      <a:pPr marL="57150" indent="0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IKERLAN S.COOP</a:t>
                      </a:r>
                    </a:p>
                    <a:p>
                      <a:pPr marL="57150" indent="0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Infineon Technologies UK Ltd</a:t>
                      </a:r>
                    </a:p>
                    <a:p>
                      <a:pPr marL="57150" indent="0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Airbus Operations SAS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716016" y="4771949"/>
            <a:ext cx="1368152" cy="5292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898289"/>
            <a:ext cx="1129361" cy="13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259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PROXIMA Concept</a:t>
            </a:r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Timing </a:t>
            </a:r>
            <a:r>
              <a:rPr lang="en-US" i="1" dirty="0" err="1"/>
              <a:t>behaviour</a:t>
            </a:r>
            <a:r>
              <a:rPr lang="en-US" i="1" dirty="0"/>
              <a:t>  </a:t>
            </a:r>
            <a:r>
              <a:rPr lang="en-US" dirty="0"/>
              <a:t>of CRTES on multi/manycore can be </a:t>
            </a:r>
            <a:r>
              <a:rPr lang="en-US" dirty="0" err="1"/>
              <a:t>analysed</a:t>
            </a:r>
            <a:r>
              <a:rPr lang="en-US" dirty="0"/>
              <a:t> with </a:t>
            </a:r>
            <a:r>
              <a:rPr lang="en-US" i="1" dirty="0"/>
              <a:t>probabilistic timing analysis</a:t>
            </a:r>
            <a:r>
              <a:rPr lang="en-US" dirty="0"/>
              <a:t> (</a:t>
            </a:r>
            <a:r>
              <a:rPr lang="en-US" b="1" u="sng" dirty="0"/>
              <a:t>PTA</a:t>
            </a:r>
            <a:r>
              <a:rPr lang="en-US" dirty="0"/>
              <a:t>) techniques</a:t>
            </a:r>
          </a:p>
          <a:p>
            <a:pPr lvl="1"/>
            <a:r>
              <a:rPr lang="en-US" dirty="0"/>
              <a:t>Time </a:t>
            </a:r>
            <a:r>
              <a:rPr lang="en-US" dirty="0" err="1"/>
              <a:t>randomisation</a:t>
            </a:r>
            <a:r>
              <a:rPr lang="en-US" dirty="0"/>
              <a:t> introduced on some HW and SW components</a:t>
            </a:r>
          </a:p>
          <a:p>
            <a:pPr lvl="1"/>
            <a:r>
              <a:rPr lang="en-US" dirty="0"/>
              <a:t>A probabilistic WCET distribution rather                                      than a single WCET estimate is provided</a:t>
            </a: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PROXIMA will deliver: </a:t>
            </a:r>
          </a:p>
          <a:p>
            <a:pPr lvl="1"/>
            <a:r>
              <a:rPr lang="en-US" b="1" dirty="0"/>
              <a:t>Hardware</a:t>
            </a:r>
            <a:r>
              <a:rPr lang="en-US" dirty="0"/>
              <a:t> and OS-level </a:t>
            </a:r>
            <a:r>
              <a:rPr lang="en-US" b="1" dirty="0"/>
              <a:t>software</a:t>
            </a:r>
          </a:p>
          <a:p>
            <a:pPr lvl="2"/>
            <a:r>
              <a:rPr lang="en-US" dirty="0"/>
              <a:t>Supporting </a:t>
            </a:r>
            <a:r>
              <a:rPr lang="en-US" b="1" dirty="0"/>
              <a:t>time-</a:t>
            </a:r>
            <a:r>
              <a:rPr lang="en-US" b="1" dirty="0" err="1"/>
              <a:t>randomisation</a:t>
            </a:r>
            <a:r>
              <a:rPr lang="en-US" dirty="0"/>
              <a:t> transparently</a:t>
            </a:r>
          </a:p>
          <a:p>
            <a:pPr lvl="1"/>
            <a:r>
              <a:rPr lang="en-US" b="1" dirty="0"/>
              <a:t>Probabilistic </a:t>
            </a:r>
            <a:r>
              <a:rPr lang="en-US" b="1" dirty="0" err="1"/>
              <a:t>timning</a:t>
            </a:r>
            <a:r>
              <a:rPr lang="en-US" b="1" dirty="0"/>
              <a:t> analysis techniques</a:t>
            </a:r>
          </a:p>
          <a:p>
            <a:pPr lvl="1"/>
            <a:r>
              <a:rPr lang="en-US" dirty="0"/>
              <a:t>Integration into </a:t>
            </a:r>
            <a:r>
              <a:rPr lang="en-US" b="1" dirty="0"/>
              <a:t>commercial </a:t>
            </a:r>
            <a:r>
              <a:rPr lang="en-US" dirty="0"/>
              <a:t>development</a:t>
            </a:r>
            <a:r>
              <a:rPr lang="en-US" b="1" dirty="0"/>
              <a:t> </a:t>
            </a:r>
            <a:r>
              <a:rPr lang="en-US" dirty="0"/>
              <a:t>and verification </a:t>
            </a:r>
            <a:r>
              <a:rPr lang="en-US" b="1" dirty="0"/>
              <a:t>tools </a:t>
            </a:r>
          </a:p>
          <a:p>
            <a:pPr lvl="1"/>
            <a:r>
              <a:rPr lang="en-US" dirty="0"/>
              <a:t>Arguments to sustain </a:t>
            </a:r>
            <a:r>
              <a:rPr lang="en-US" b="1" dirty="0"/>
              <a:t>certification</a:t>
            </a:r>
          </a:p>
          <a:p>
            <a:endParaRPr lang="en-GB" dirty="0"/>
          </a:p>
        </p:txBody>
      </p:sp>
      <p:sp>
        <p:nvSpPr>
          <p:cNvPr id="7" name="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323850" y="6424613"/>
            <a:ext cx="6480175" cy="298450"/>
          </a:xfrm>
        </p:spPr>
        <p:txBody>
          <a:bodyPr/>
          <a:lstStyle/>
          <a:p>
            <a:pPr>
              <a:defRPr/>
            </a:pPr>
            <a:fld id="{C0C4E8D2-0376-4FA6-975F-19CE4C0B4897}" type="slidenum">
              <a:rPr lang="en-US" smtClean="0"/>
              <a:pPr>
                <a:defRPr/>
              </a:pPr>
              <a:t>3</a:t>
            </a:fld>
            <a:r>
              <a:rPr lang="en-US" dirty="0"/>
              <a:t>	 				                30/01/2014</a:t>
            </a:r>
          </a:p>
        </p:txBody>
      </p:sp>
      <p:pic>
        <p:nvPicPr>
          <p:cNvPr id="6" name="Image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420888"/>
            <a:ext cx="2806700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86888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229" name="Rectangle 2"/>
          <p:cNvSpPr>
            <a:spLocks noGrp="1"/>
          </p:cNvSpPr>
          <p:nvPr>
            <p:ph type="title"/>
          </p:nvPr>
        </p:nvSpPr>
        <p:spPr/>
        <p:txBody>
          <a:bodyPr lIns="91427" tIns="45714" rIns="91427" bIns="45714"/>
          <a:lstStyle/>
          <a:p>
            <a:r>
              <a:rPr lang="en-US" dirty="0">
                <a:ea typeface="ＭＳ Ｐゴシック"/>
                <a:cs typeface="ＭＳ Ｐゴシック"/>
              </a:rPr>
              <a:t>Intuitive Results</a:t>
            </a:r>
          </a:p>
        </p:txBody>
      </p:sp>
      <p:sp>
        <p:nvSpPr>
          <p:cNvPr id="219228" name="Rectangle 3"/>
          <p:cNvSpPr>
            <a:spLocks noGrp="1"/>
          </p:cNvSpPr>
          <p:nvPr>
            <p:ph idx="1"/>
          </p:nvPr>
        </p:nvSpPr>
        <p:spPr/>
        <p:txBody>
          <a:bodyPr lIns="91427" tIns="45714" rIns="91427" bIns="45714"/>
          <a:lstStyle/>
          <a:p>
            <a:pPr marL="365125" indent="-255588"/>
            <a:r>
              <a:rPr lang="en-US" dirty="0"/>
              <a:t>PTA allows cutting the WCET bound tail at the level of probability suited for the system (e.g. 10</a:t>
            </a:r>
            <a:r>
              <a:rPr lang="en-US" baseline="30000" dirty="0"/>
              <a:t>-16</a:t>
            </a:r>
            <a:r>
              <a:rPr lang="en-US" dirty="0"/>
              <a:t> per hour of operation)</a:t>
            </a:r>
          </a:p>
          <a:p>
            <a:pPr lvl="1"/>
            <a:r>
              <a:rPr lang="en-US" dirty="0"/>
              <a:t>Prob. Failure per hour = probability of failure of the program </a:t>
            </a:r>
            <a:r>
              <a:rPr lang="en-US" b="1" dirty="0"/>
              <a:t>x</a:t>
            </a:r>
            <a:r>
              <a:rPr lang="en-US" dirty="0"/>
              <a:t> 	                                     execution rate per hour</a:t>
            </a:r>
          </a:p>
        </p:txBody>
      </p:sp>
      <p:sp>
        <p:nvSpPr>
          <p:cNvPr id="219230" name="Rectangle 7"/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hangingPunct="0"/>
            <a:fld id="{41ECF3F7-9705-43B7-AC06-596D5284077C}" type="slidenum">
              <a:rPr lang="en-US" sz="1400" smtClean="0">
                <a:solidFill>
                  <a:schemeClr val="tx1"/>
                </a:solidFill>
                <a:ea typeface="ＭＳ Ｐゴシック"/>
                <a:cs typeface="ＭＳ Ｐゴシック"/>
              </a:rPr>
              <a:pPr eaLnBrk="0" hangingPunct="0"/>
              <a:t>4</a:t>
            </a:fld>
            <a:endParaRPr lang="en-US" sz="1400">
              <a:solidFill>
                <a:schemeClr val="tx1"/>
              </a:solidFill>
              <a:ea typeface="ＭＳ Ｐゴシック"/>
              <a:cs typeface="ＭＳ Ｐゴシック"/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840" y="2492896"/>
            <a:ext cx="7723584" cy="3679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35353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229" name="Rectangle 2"/>
          <p:cNvSpPr>
            <a:spLocks noGrp="1"/>
          </p:cNvSpPr>
          <p:nvPr>
            <p:ph type="title"/>
          </p:nvPr>
        </p:nvSpPr>
        <p:spPr/>
        <p:txBody>
          <a:bodyPr lIns="91427" tIns="45714" rIns="91427" bIns="45714"/>
          <a:lstStyle/>
          <a:p>
            <a:r>
              <a:rPr lang="en-US" dirty="0">
                <a:ea typeface="ＭＳ Ｐゴシック"/>
                <a:cs typeface="ＭＳ Ｐゴシック"/>
              </a:rPr>
              <a:t>Intuitive Results</a:t>
            </a:r>
          </a:p>
        </p:txBody>
      </p:sp>
      <p:sp>
        <p:nvSpPr>
          <p:cNvPr id="219228" name="Rectangle 3"/>
          <p:cNvSpPr>
            <a:spLocks noGrp="1"/>
          </p:cNvSpPr>
          <p:nvPr>
            <p:ph idx="1"/>
          </p:nvPr>
        </p:nvSpPr>
        <p:spPr/>
        <p:txBody>
          <a:bodyPr lIns="91427" tIns="45714" rIns="91427" bIns="45714"/>
          <a:lstStyle/>
          <a:p>
            <a:pPr marL="365125" indent="-255588"/>
            <a:endParaRPr lang="en-US" i="0" dirty="0">
              <a:ea typeface="ＭＳ Ｐゴシック"/>
              <a:cs typeface="ＭＳ Ｐゴシック"/>
            </a:endParaRPr>
          </a:p>
        </p:txBody>
      </p:sp>
      <p:sp>
        <p:nvSpPr>
          <p:cNvPr id="219230" name="Rectangle 7"/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hangingPunct="0"/>
            <a:fld id="{41ECF3F7-9705-43B7-AC06-596D5284077C}" type="slidenum">
              <a:rPr lang="en-US" sz="1400" smtClean="0">
                <a:solidFill>
                  <a:schemeClr val="tx1"/>
                </a:solidFill>
                <a:ea typeface="ＭＳ Ｐゴシック"/>
                <a:cs typeface="ＭＳ Ｐゴシック"/>
              </a:rPr>
              <a:pPr eaLnBrk="0" hangingPunct="0"/>
              <a:t>5</a:t>
            </a:fld>
            <a:endParaRPr lang="en-US" sz="1400">
              <a:solidFill>
                <a:schemeClr val="tx1"/>
              </a:solidFill>
              <a:ea typeface="ＭＳ Ｐゴシック"/>
              <a:cs typeface="ＭＳ Ｐゴシック"/>
            </a:endParaRPr>
          </a:p>
        </p:txBody>
      </p:sp>
      <p:sp>
        <p:nvSpPr>
          <p:cNvPr id="17" name="Rectangle 3"/>
          <p:cNvSpPr txBox="1">
            <a:spLocks/>
          </p:cNvSpPr>
          <p:nvPr/>
        </p:nvSpPr>
        <p:spPr>
          <a:xfrm>
            <a:off x="0" y="4724400"/>
            <a:ext cx="9144000" cy="1728788"/>
          </a:xfrm>
          <a:prstGeom prst="rect">
            <a:avLst/>
          </a:prstGeom>
        </p:spPr>
        <p:txBody>
          <a:bodyPr lIns="91427" tIns="45714" rIns="91427" bIns="45714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5775" indent="-285750"/>
            <a:r>
              <a:rPr lang="en-US" sz="1800"/>
              <a:t>(a) Time-randomized profile shifts to the right (to increase)</a:t>
            </a:r>
          </a:p>
          <a:p>
            <a:pPr marL="485775" indent="-285750"/>
            <a:r>
              <a:rPr lang="en-US" sz="1800"/>
              <a:t>(b) STA on deterministic arch. produces a degree of pessimism, WCET.</a:t>
            </a:r>
          </a:p>
          <a:p>
            <a:pPr marL="485775" indent="-285750"/>
            <a:r>
              <a:rPr lang="en-US" sz="1800"/>
              <a:t>(c) Worst-case bounds with stated confidence levels: </a:t>
            </a:r>
          </a:p>
          <a:p>
            <a:pPr lvl="1"/>
            <a:r>
              <a:rPr lang="en-US" sz="1400"/>
              <a:t>Execution time at which the cumulative probability (P) exceeds the required level of confidence</a:t>
            </a:r>
            <a:endParaRPr lang="en-US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764704"/>
            <a:ext cx="8705850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8704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PROXIMA Challenges and Platforms </a:t>
            </a:r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Challenges</a:t>
            </a:r>
          </a:p>
          <a:p>
            <a:pPr lvl="1"/>
            <a:r>
              <a:rPr lang="en-US" dirty="0"/>
              <a:t>C1. Industrialization of the method and tools that enable the use of high-guarantee PTA in development; </a:t>
            </a:r>
          </a:p>
          <a:p>
            <a:pPr lvl="2"/>
            <a:r>
              <a:rPr lang="en-US" dirty="0"/>
              <a:t>PTA-conformant processor architectures</a:t>
            </a:r>
          </a:p>
          <a:p>
            <a:pPr lvl="2"/>
            <a:r>
              <a:rPr lang="en-US" dirty="0"/>
              <a:t>COTS hardware</a:t>
            </a:r>
          </a:p>
          <a:p>
            <a:pPr lvl="1"/>
            <a:r>
              <a:rPr lang="en-US" dirty="0"/>
              <a:t>C2. Face with probabilistic and statistical techniques, the challenges posed in </a:t>
            </a:r>
            <a:r>
              <a:rPr lang="en-US" dirty="0" err="1"/>
              <a:t>analysing</a:t>
            </a:r>
            <a:r>
              <a:rPr lang="en-US" dirty="0"/>
              <a:t> the timing </a:t>
            </a:r>
            <a:r>
              <a:rPr lang="en-US" dirty="0" err="1"/>
              <a:t>behaviour</a:t>
            </a:r>
            <a:r>
              <a:rPr lang="en-US" dirty="0"/>
              <a:t> of complex applications of mixed-criticality levels, composed of tasks, running on  multicore and manycore processors.</a:t>
            </a:r>
          </a:p>
          <a:p>
            <a:r>
              <a:rPr lang="en-US" dirty="0"/>
              <a:t>Platforms </a:t>
            </a:r>
          </a:p>
          <a:p>
            <a:pPr lvl="1"/>
            <a:r>
              <a:rPr lang="en-US" dirty="0"/>
              <a:t>(C1) FPGA </a:t>
            </a:r>
          </a:p>
          <a:p>
            <a:pPr lvl="1"/>
            <a:r>
              <a:rPr lang="en-US" dirty="0"/>
              <a:t>(C1) COTS AURIX			 Industrial platforms</a:t>
            </a:r>
          </a:p>
          <a:p>
            <a:pPr lvl="1"/>
            <a:r>
              <a:rPr lang="en-US" dirty="0"/>
              <a:t>(C1) COTS P4080DS				</a:t>
            </a:r>
          </a:p>
          <a:p>
            <a:pPr lvl="1"/>
            <a:r>
              <a:rPr lang="en-US" dirty="0"/>
              <a:t>(C2) Manycore Simulator 	</a:t>
            </a:r>
            <a:r>
              <a:rPr lang="en-US" dirty="0">
                <a:sym typeface="Wingdings" panose="05000000000000000000" pitchFamily="2" charset="2"/>
              </a:rPr>
              <a:t>	Research platform</a:t>
            </a:r>
            <a:endParaRPr lang="en-GB" dirty="0"/>
          </a:p>
        </p:txBody>
      </p:sp>
      <p:sp>
        <p:nvSpPr>
          <p:cNvPr id="6" name="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323850" y="6424613"/>
            <a:ext cx="6480175" cy="298450"/>
          </a:xfrm>
        </p:spPr>
        <p:txBody>
          <a:bodyPr/>
          <a:lstStyle/>
          <a:p>
            <a:pPr>
              <a:defRPr/>
            </a:pPr>
            <a:fld id="{C0C4E8D2-0376-4FA6-975F-19CE4C0B4897}" type="slidenum">
              <a:rPr lang="en-US" smtClean="0"/>
              <a:pPr>
                <a:defRPr/>
              </a:pPr>
              <a:t>6</a:t>
            </a:fld>
            <a:r>
              <a:rPr lang="en-US" dirty="0"/>
              <a:t>	 				                30/01/2014</a:t>
            </a:r>
          </a:p>
        </p:txBody>
      </p:sp>
      <p:sp>
        <p:nvSpPr>
          <p:cNvPr id="4" name="3 Cerrar llave"/>
          <p:cNvSpPr/>
          <p:nvPr/>
        </p:nvSpPr>
        <p:spPr>
          <a:xfrm>
            <a:off x="5076056" y="4311939"/>
            <a:ext cx="216024" cy="1008112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825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Workpackage</a:t>
            </a:r>
            <a:r>
              <a:rPr lang="en-US" dirty="0"/>
              <a:t> structure</a:t>
            </a:r>
            <a:endParaRPr lang="en-GB" dirty="0"/>
          </a:p>
        </p:txBody>
      </p:sp>
      <p:sp>
        <p:nvSpPr>
          <p:cNvPr id="6" name="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323850" y="6424613"/>
            <a:ext cx="6480175" cy="298450"/>
          </a:xfrm>
        </p:spPr>
        <p:txBody>
          <a:bodyPr/>
          <a:lstStyle/>
          <a:p>
            <a:pPr>
              <a:defRPr/>
            </a:pPr>
            <a:fld id="{C0C4E8D2-0376-4FA6-975F-19CE4C0B4897}" type="slidenum">
              <a:rPr lang="en-US" smtClean="0"/>
              <a:pPr>
                <a:defRPr/>
              </a:pPr>
              <a:t>7</a:t>
            </a:fld>
            <a:r>
              <a:rPr lang="en-US" dirty="0"/>
              <a:t>	 				                30/01/2014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 technical WPs organized as follows</a:t>
            </a:r>
          </a:p>
          <a:p>
            <a:pPr lvl="1"/>
            <a:r>
              <a:rPr lang="en-US" dirty="0"/>
              <a:t>WP1 + WP2 : PROXIMA platform</a:t>
            </a:r>
          </a:p>
          <a:p>
            <a:pPr lvl="1"/>
            <a:r>
              <a:rPr lang="en-US" dirty="0"/>
              <a:t>WP3: PROXIMA Probabilistic Timing Analysis techniques</a:t>
            </a:r>
          </a:p>
          <a:p>
            <a:pPr lvl="1"/>
            <a:r>
              <a:rPr lang="en-US" dirty="0"/>
              <a:t>WP4: Case studies</a:t>
            </a: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71" y="2337111"/>
            <a:ext cx="8773417" cy="404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4663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PROXIMA in Context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7980492"/>
              </p:ext>
            </p:extLst>
          </p:nvPr>
        </p:nvGraphicFramePr>
        <p:xfrm>
          <a:off x="323527" y="620217"/>
          <a:ext cx="8569647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323850" y="6424613"/>
            <a:ext cx="6480175" cy="298450"/>
          </a:xfrm>
        </p:spPr>
        <p:txBody>
          <a:bodyPr/>
          <a:lstStyle/>
          <a:p>
            <a:pPr>
              <a:defRPr/>
            </a:pPr>
            <a:fld id="{C0C4E8D2-0376-4FA6-975F-19CE4C0B4897}" type="slidenum">
              <a:rPr lang="en-US" smtClean="0"/>
              <a:pPr>
                <a:defRPr/>
              </a:pPr>
              <a:t>8</a:t>
            </a:fld>
            <a:r>
              <a:rPr lang="en-US" dirty="0"/>
              <a:t>	 				                30/01/2014</a:t>
            </a:r>
          </a:p>
        </p:txBody>
      </p:sp>
    </p:spTree>
    <p:extLst>
      <p:ext uri="{BB962C8B-B14F-4D97-AF65-F5344CB8AC3E}">
        <p14:creationId xmlns:p14="http://schemas.microsoft.com/office/powerpoint/2010/main" val="2053489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PROXIMA Benefits</a:t>
            </a:r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Benefits:</a:t>
            </a:r>
          </a:p>
          <a:p>
            <a:pPr lvl="1"/>
            <a:r>
              <a:rPr lang="en-US" b="1" dirty="0"/>
              <a:t>Increase the guaranteed real-time performance of mixed-criticality systems </a:t>
            </a:r>
          </a:p>
          <a:p>
            <a:pPr lvl="1"/>
            <a:r>
              <a:rPr lang="en-US" dirty="0"/>
              <a:t>Enables a trustworthy use of</a:t>
            </a:r>
            <a:r>
              <a:rPr lang="en-US" b="1" dirty="0"/>
              <a:t> high performance processors</a:t>
            </a:r>
            <a:r>
              <a:rPr lang="en-US" dirty="0"/>
              <a:t> in critical systems</a:t>
            </a:r>
          </a:p>
          <a:p>
            <a:pPr lvl="2"/>
            <a:r>
              <a:rPr lang="en-US" dirty="0"/>
              <a:t>Multicore</a:t>
            </a:r>
          </a:p>
          <a:p>
            <a:pPr lvl="2"/>
            <a:r>
              <a:rPr lang="en-US" dirty="0"/>
              <a:t>Several levels of cache</a:t>
            </a:r>
          </a:p>
          <a:p>
            <a:pPr lvl="1"/>
            <a:r>
              <a:rPr lang="en-US" dirty="0"/>
              <a:t>Enable the use of </a:t>
            </a:r>
            <a:r>
              <a:rPr lang="en-US" b="1" dirty="0"/>
              <a:t>mixed-criticality levels </a:t>
            </a:r>
            <a:r>
              <a:rPr lang="en-US" dirty="0"/>
              <a:t>on </a:t>
            </a:r>
            <a:r>
              <a:rPr lang="en-US" b="1" dirty="0"/>
              <a:t>multi/manycore</a:t>
            </a:r>
            <a:r>
              <a:rPr lang="en-US" dirty="0"/>
              <a:t> platforms</a:t>
            </a:r>
          </a:p>
          <a:p>
            <a:pPr lvl="1"/>
            <a:r>
              <a:rPr lang="en-US" dirty="0"/>
              <a:t>Reduction of time, effort and costs of integration, validation &amp; certification activities </a:t>
            </a:r>
          </a:p>
          <a:p>
            <a:pPr lvl="1"/>
            <a:endParaRPr lang="en-US" dirty="0"/>
          </a:p>
          <a:p>
            <a:r>
              <a:rPr lang="en-US" dirty="0"/>
              <a:t>Impact on R&amp;D</a:t>
            </a:r>
          </a:p>
          <a:p>
            <a:pPr lvl="1"/>
            <a:r>
              <a:rPr lang="en-US" dirty="0"/>
              <a:t>A complete shift from traditional thinking about software timing</a:t>
            </a:r>
          </a:p>
          <a:p>
            <a:endParaRPr lang="en-GB" dirty="0"/>
          </a:p>
        </p:txBody>
      </p:sp>
      <p:sp>
        <p:nvSpPr>
          <p:cNvPr id="6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C4E8D2-0376-4FA6-975F-19CE4C0B4897}" type="slidenum">
              <a:rPr lang="en-US" smtClean="0"/>
              <a:pPr>
                <a:defRPr/>
              </a:pPr>
              <a:t>9</a:t>
            </a:fld>
            <a:r>
              <a:rPr lang="en-US" dirty="0"/>
              <a:t>	 				                30/01/2014</a:t>
            </a:r>
          </a:p>
        </p:txBody>
      </p:sp>
      <p:pic>
        <p:nvPicPr>
          <p:cNvPr id="5" name="Picture 2" descr="http://ts4.mm.bing.net/th?id=H.4809428250657007&amp;w=234&amp;h=141&amp;c=7&amp;rs=1&amp;pid=1.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073" y="188640"/>
            <a:ext cx="1436762" cy="865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779901"/>
      </p:ext>
    </p:extLst>
  </p:cSld>
  <p:clrMapOvr>
    <a:masterClrMapping/>
  </p:clrMapOvr>
</p:sld>
</file>

<file path=ppt/theme/theme1.xml><?xml version="1.0" encoding="utf-8"?>
<a:theme xmlns:a="http://schemas.openxmlformats.org/drawingml/2006/main" name="ProximaPresentationTemplateV1-1-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oxim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ProximaPresentationTemplateV1-1-1</Template>
  <TotalTime>9699</TotalTime>
  <Words>657</Words>
  <Application>Microsoft Office PowerPoint</Application>
  <PresentationFormat>On-screen Show (4:3)</PresentationFormat>
  <Paragraphs>125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ＭＳ Ｐゴシック</vt:lpstr>
      <vt:lpstr>Arial</vt:lpstr>
      <vt:lpstr>Calibri</vt:lpstr>
      <vt:lpstr>Wingdings</vt:lpstr>
      <vt:lpstr>ProximaPresentationTemplateV1-1-1</vt:lpstr>
      <vt:lpstr>PowerPoint Presentation</vt:lpstr>
      <vt:lpstr>PROXIMA Consortium</vt:lpstr>
      <vt:lpstr>PROXIMA Concept</vt:lpstr>
      <vt:lpstr>Intuitive Results</vt:lpstr>
      <vt:lpstr>Intuitive Results</vt:lpstr>
      <vt:lpstr>PROXIMA Challenges and Platforms </vt:lpstr>
      <vt:lpstr>Workpackage structure</vt:lpstr>
      <vt:lpstr>PROXIMA in Context</vt:lpstr>
      <vt:lpstr>PROXIMA Benefits</vt:lpstr>
      <vt:lpstr>Exploitation Results </vt:lpstr>
      <vt:lpstr>Industrial Focus: Industrial Advisory Board</vt:lpstr>
      <vt:lpstr>Timeline for the PROXIMA technology</vt:lpstr>
      <vt:lpstr>PowerPoint Presentation</vt:lpstr>
    </vt:vector>
  </TitlesOfParts>
  <Company>BSC-CNS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Francisco J. Cazorla</dc:creator>
  <cp:lastModifiedBy>Jamie Pearce</cp:lastModifiedBy>
  <cp:revision>109</cp:revision>
  <dcterms:created xsi:type="dcterms:W3CDTF">2013-11-27T10:07:32Z</dcterms:created>
  <dcterms:modified xsi:type="dcterms:W3CDTF">2016-03-15T09:25:18Z</dcterms:modified>
</cp:coreProperties>
</file>